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1" r:id="rId1"/>
  </p:sldMasterIdLst>
  <p:sldIdLst>
    <p:sldId id="256" r:id="rId2"/>
    <p:sldId id="279" r:id="rId3"/>
    <p:sldId id="257" r:id="rId4"/>
    <p:sldId id="270" r:id="rId5"/>
    <p:sldId id="259" r:id="rId6"/>
    <p:sldId id="261" r:id="rId7"/>
    <p:sldId id="258" r:id="rId8"/>
    <p:sldId id="263" r:id="rId9"/>
    <p:sldId id="277" r:id="rId10"/>
    <p:sldId id="278" r:id="rId11"/>
    <p:sldId id="271" r:id="rId12"/>
    <p:sldId id="264" r:id="rId13"/>
    <p:sldId id="276" r:id="rId14"/>
    <p:sldId id="275" r:id="rId15"/>
    <p:sldId id="265" r:id="rId16"/>
    <p:sldId id="274" r:id="rId17"/>
    <p:sldId id="266" r:id="rId18"/>
    <p:sldId id="272" r:id="rId19"/>
    <p:sldId id="273" r:id="rId20"/>
    <p:sldId id="267" r:id="rId21"/>
    <p:sldId id="268" r:id="rId22"/>
    <p:sldId id="269" r:id="rId23"/>
    <p:sldId id="28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92" autoAdjust="0"/>
    <p:restoredTop sz="94660"/>
  </p:normalViewPr>
  <p:slideViewPr>
    <p:cSldViewPr snapToGrid="0">
      <p:cViewPr varScale="1">
        <p:scale>
          <a:sx n="60" d="100"/>
          <a:sy n="60" d="100"/>
        </p:scale>
        <p:origin x="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2F268-5C40-4632-A1A3-1CDA46FE6B97}" type="datetimeFigureOut">
              <a:rPr lang="en-SG" smtClean="0"/>
              <a:t>12/5/2022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99A9-0DD3-49FE-8603-380E6966E5F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03978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2F268-5C40-4632-A1A3-1CDA46FE6B97}" type="datetimeFigureOut">
              <a:rPr lang="en-SG" smtClean="0"/>
              <a:t>12/5/2022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99A9-0DD3-49FE-8603-380E6966E5F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8634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2F268-5C40-4632-A1A3-1CDA46FE6B97}" type="datetimeFigureOut">
              <a:rPr lang="en-SG" smtClean="0"/>
              <a:t>12/5/2022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99A9-0DD3-49FE-8603-380E6966E5F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78337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2F268-5C40-4632-A1A3-1CDA46FE6B97}" type="datetimeFigureOut">
              <a:rPr lang="en-SG" smtClean="0"/>
              <a:t>12/5/2022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99A9-0DD3-49FE-8603-380E6966E5F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08095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2F268-5C40-4632-A1A3-1CDA46FE6B97}" type="datetimeFigureOut">
              <a:rPr lang="en-SG" smtClean="0"/>
              <a:t>12/5/2022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99A9-0DD3-49FE-8603-380E6966E5F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883001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2F268-5C40-4632-A1A3-1CDA46FE6B97}" type="datetimeFigureOut">
              <a:rPr lang="en-SG" smtClean="0"/>
              <a:t>12/5/2022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99A9-0DD3-49FE-8603-380E6966E5F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27728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2F268-5C40-4632-A1A3-1CDA46FE6B97}" type="datetimeFigureOut">
              <a:rPr lang="en-SG" smtClean="0"/>
              <a:t>12/5/2022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99A9-0DD3-49FE-8603-380E6966E5F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64338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2F268-5C40-4632-A1A3-1CDA46FE6B97}" type="datetimeFigureOut">
              <a:rPr lang="en-SG" smtClean="0"/>
              <a:t>12/5/2022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99A9-0DD3-49FE-8603-380E6966E5F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350579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2F268-5C40-4632-A1A3-1CDA46FE6B97}" type="datetimeFigureOut">
              <a:rPr lang="en-SG" smtClean="0"/>
              <a:t>12/5/2022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99A9-0DD3-49FE-8603-380E6966E5F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710650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2F268-5C40-4632-A1A3-1CDA46FE6B97}" type="datetimeFigureOut">
              <a:rPr lang="en-SG" smtClean="0"/>
              <a:t>12/5/2022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99A9-0DD3-49FE-8603-380E6966E5F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20727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2F268-5C40-4632-A1A3-1CDA46FE6B97}" type="datetimeFigureOut">
              <a:rPr lang="en-SG" smtClean="0"/>
              <a:t>12/5/2022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A66199A9-0DD3-49FE-8603-380E6966E5F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9291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2F268-5C40-4632-A1A3-1CDA46FE6B97}" type="datetimeFigureOut">
              <a:rPr lang="en-SG" smtClean="0"/>
              <a:t>12/5/2022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99A9-0DD3-49FE-8603-380E6966E5F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69072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2F268-5C40-4632-A1A3-1CDA46FE6B97}" type="datetimeFigureOut">
              <a:rPr lang="en-SG" smtClean="0"/>
              <a:t>12/5/2022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99A9-0DD3-49FE-8603-380E6966E5F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3088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2F268-5C40-4632-A1A3-1CDA46FE6B97}" type="datetimeFigureOut">
              <a:rPr lang="en-SG" smtClean="0"/>
              <a:t>12/5/2022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99A9-0DD3-49FE-8603-380E6966E5F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19649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2F268-5C40-4632-A1A3-1CDA46FE6B97}" type="datetimeFigureOut">
              <a:rPr lang="en-SG" smtClean="0"/>
              <a:t>12/5/2022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99A9-0DD3-49FE-8603-380E6966E5F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0336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2F268-5C40-4632-A1A3-1CDA46FE6B97}" type="datetimeFigureOut">
              <a:rPr lang="en-SG" smtClean="0"/>
              <a:t>12/5/2022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99A9-0DD3-49FE-8603-380E6966E5F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39621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2F268-5C40-4632-A1A3-1CDA46FE6B97}" type="datetimeFigureOut">
              <a:rPr lang="en-SG" smtClean="0"/>
              <a:t>12/5/2022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99A9-0DD3-49FE-8603-380E6966E5F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03586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2F268-5C40-4632-A1A3-1CDA46FE6B97}" type="datetimeFigureOut">
              <a:rPr lang="en-SG" smtClean="0"/>
              <a:t>12/5/2022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99A9-0DD3-49FE-8603-380E6966E5F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3470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8D2F268-5C40-4632-A1A3-1CDA46FE6B97}" type="datetimeFigureOut">
              <a:rPr lang="en-SG" smtClean="0"/>
              <a:t>12/5/2022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66199A9-0DD3-49FE-8603-380E6966E5F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63093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  <p:sldLayoutId id="2147483785" r:id="rId14"/>
    <p:sldLayoutId id="2147483786" r:id="rId15"/>
    <p:sldLayoutId id="2147483787" r:id="rId16"/>
    <p:sldLayoutId id="2147483788" r:id="rId17"/>
    <p:sldLayoutId id="2147483789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BBF21-0E85-2FCE-E251-8D196A4893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Pneumonia detection in chest X-ray images using deep learning models</a:t>
            </a:r>
            <a:br>
              <a:rPr lang="en-US" sz="4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SG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C6B53C-D658-513A-9C2D-FE15941CD9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Presenter : Yiang Yuet Meng</a:t>
            </a:r>
          </a:p>
        </p:txBody>
      </p:sp>
    </p:spTree>
    <p:extLst>
      <p:ext uri="{BB962C8B-B14F-4D97-AF65-F5344CB8AC3E}">
        <p14:creationId xmlns:p14="http://schemas.microsoft.com/office/powerpoint/2010/main" val="1788131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116D-F195-0FEE-943B-4135DD4F8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1" y="514350"/>
            <a:ext cx="10018713" cy="1238250"/>
          </a:xfrm>
        </p:spPr>
        <p:txBody>
          <a:bodyPr>
            <a:normAutofit fontScale="90000"/>
          </a:bodyPr>
          <a:lstStyle/>
          <a:p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   CNN Model</a:t>
            </a:r>
            <a:br>
              <a:rPr lang="en-SG" b="1" dirty="0"/>
            </a:br>
            <a:endParaRPr lang="en-SG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9DEF63-2646-F508-491F-67F47359B97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98917" y="4239261"/>
            <a:ext cx="10394707" cy="723264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SG" sz="8600" dirty="0">
              <a:solidFill>
                <a:srgbClr val="444444"/>
              </a:solidFill>
              <a:latin typeface="Roboto" panose="02000000000000000000" pitchFamily="2" charset="0"/>
            </a:endParaRPr>
          </a:p>
          <a:p>
            <a:endParaRPr lang="en-SG" dirty="0">
              <a:solidFill>
                <a:srgbClr val="444444"/>
              </a:solidFill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en-SG" dirty="0">
              <a:solidFill>
                <a:srgbClr val="444444"/>
              </a:solidFill>
              <a:latin typeface="Roboto" panose="02000000000000000000" pitchFamily="2" charset="0"/>
            </a:endParaRPr>
          </a:p>
          <a:p>
            <a:endParaRPr lang="en-SG" dirty="0">
              <a:solidFill>
                <a:srgbClr val="444444"/>
              </a:solidFill>
              <a:latin typeface="Roboto" panose="02000000000000000000" pitchFamily="2" charset="0"/>
            </a:endParaRPr>
          </a:p>
          <a:p>
            <a:endParaRPr lang="en-SG" dirty="0">
              <a:solidFill>
                <a:srgbClr val="444444"/>
              </a:solidFill>
              <a:latin typeface="Roboto" panose="02000000000000000000" pitchFamily="2" charset="0"/>
            </a:endParaRPr>
          </a:p>
          <a:p>
            <a:endParaRPr lang="en-US" dirty="0">
              <a:solidFill>
                <a:srgbClr val="444444"/>
              </a:solidFill>
              <a:latin typeface="Roboto" panose="02000000000000000000" pitchFamily="2" charset="0"/>
            </a:endParaRPr>
          </a:p>
          <a:p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5CD38-162E-DE17-72E6-6626ADD41C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556" b="10411"/>
          <a:stretch/>
        </p:blipFill>
        <p:spPr>
          <a:xfrm>
            <a:off x="1390276" y="1361408"/>
            <a:ext cx="10394708" cy="37439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D2E9AE-9E9C-C0EE-C89C-F39D63806D40}"/>
              </a:ext>
            </a:extLst>
          </p:cNvPr>
          <p:cNvSpPr txBox="1"/>
          <p:nvPr/>
        </p:nvSpPr>
        <p:spPr>
          <a:xfrm>
            <a:off x="2510319" y="5635764"/>
            <a:ext cx="35856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/>
              <a:t>Convolution layers are used to detect features in images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6BC0D8-576B-0726-3A06-8DF15DEC1700}"/>
              </a:ext>
            </a:extLst>
          </p:cNvPr>
          <p:cNvCxnSpPr/>
          <p:nvPr/>
        </p:nvCxnSpPr>
        <p:spPr>
          <a:xfrm flipV="1">
            <a:off x="3852809" y="3965825"/>
            <a:ext cx="143838" cy="15307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B836F8F-887F-8C63-72DB-78583E526D84}"/>
              </a:ext>
            </a:extLst>
          </p:cNvPr>
          <p:cNvSpPr txBox="1"/>
          <p:nvPr/>
        </p:nvSpPr>
        <p:spPr>
          <a:xfrm>
            <a:off x="6941094" y="4982963"/>
            <a:ext cx="18994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/>
              <a:t>Pooling layers are used to compress the output of  Convolution layers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7ECEB0C-B6F5-396F-592F-35ABA2BAB8B0}"/>
              </a:ext>
            </a:extLst>
          </p:cNvPr>
          <p:cNvCxnSpPr>
            <a:cxnSpLocks/>
          </p:cNvCxnSpPr>
          <p:nvPr/>
        </p:nvCxnSpPr>
        <p:spPr>
          <a:xfrm flipH="1" flipV="1">
            <a:off x="7191910" y="3318553"/>
            <a:ext cx="409597" cy="17868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279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23094-72E1-AD8B-BF83-D08F8F0A2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1863" y="-43180"/>
            <a:ext cx="10018713" cy="1752599"/>
          </a:xfrm>
        </p:spPr>
        <p:txBody>
          <a:bodyPr/>
          <a:lstStyle/>
          <a:p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br>
              <a:rPr lang="en-SG" dirty="0"/>
            </a:br>
            <a:r>
              <a:rPr lang="en-SG" dirty="0"/>
              <a:t>Base Model- CNN architecture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77C8E8-F45D-E858-2192-AEBB16E8157F}"/>
              </a:ext>
            </a:extLst>
          </p:cNvPr>
          <p:cNvSpPr/>
          <p:nvPr/>
        </p:nvSpPr>
        <p:spPr>
          <a:xfrm>
            <a:off x="4334420" y="2462759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1-1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DB9DA31-BC2D-0503-8EE4-1C01B153F0D9}"/>
              </a:ext>
            </a:extLst>
          </p:cNvPr>
          <p:cNvSpPr/>
          <p:nvPr/>
        </p:nvSpPr>
        <p:spPr>
          <a:xfrm>
            <a:off x="6106714" y="2420330"/>
            <a:ext cx="254952" cy="198120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Dense </a:t>
            </a:r>
            <a:r>
              <a:rPr lang="en-SG" dirty="0" err="1"/>
              <a:t>Softmax</a:t>
            </a:r>
            <a:endParaRPr lang="en-SG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D9BC3C-51C2-308D-C2F4-05309C47461D}"/>
              </a:ext>
            </a:extLst>
          </p:cNvPr>
          <p:cNvSpPr/>
          <p:nvPr/>
        </p:nvSpPr>
        <p:spPr>
          <a:xfrm>
            <a:off x="5056860" y="2420330"/>
            <a:ext cx="254952" cy="19812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Dense </a:t>
            </a:r>
            <a:r>
              <a:rPr lang="en-SG" dirty="0" err="1"/>
              <a:t>Relu</a:t>
            </a:r>
            <a:endParaRPr lang="en-SG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D318482-BA19-C341-45E1-32425CD907D2}"/>
              </a:ext>
            </a:extLst>
          </p:cNvPr>
          <p:cNvCxnSpPr>
            <a:cxnSpLocks/>
          </p:cNvCxnSpPr>
          <p:nvPr/>
        </p:nvCxnSpPr>
        <p:spPr>
          <a:xfrm>
            <a:off x="4154556" y="2125689"/>
            <a:ext cx="723275" cy="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A3A8B23-19E2-7485-A400-4C10133C7A11}"/>
              </a:ext>
            </a:extLst>
          </p:cNvPr>
          <p:cNvCxnSpPr>
            <a:endCxn id="4" idx="1"/>
          </p:cNvCxnSpPr>
          <p:nvPr/>
        </p:nvCxnSpPr>
        <p:spPr>
          <a:xfrm rot="16200000" flipH="1">
            <a:off x="3601868" y="2720808"/>
            <a:ext cx="1285240" cy="17986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062E3577-0BAC-F6F0-5B75-A94BC21ACA4B}"/>
              </a:ext>
            </a:extLst>
          </p:cNvPr>
          <p:cNvCxnSpPr>
            <a:cxnSpLocks/>
          </p:cNvCxnSpPr>
          <p:nvPr/>
        </p:nvCxnSpPr>
        <p:spPr>
          <a:xfrm rot="5400000">
            <a:off x="4125097" y="2658198"/>
            <a:ext cx="1285242" cy="22022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CE4882F-2BD4-B0D4-F2E5-AC7BD71273F5}"/>
              </a:ext>
            </a:extLst>
          </p:cNvPr>
          <p:cNvCxnSpPr>
            <a:cxnSpLocks/>
          </p:cNvCxnSpPr>
          <p:nvPr/>
        </p:nvCxnSpPr>
        <p:spPr>
          <a:xfrm>
            <a:off x="5056860" y="2125689"/>
            <a:ext cx="130480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DE3FB90-C6CF-C7D1-7071-B4139B54C941}"/>
              </a:ext>
            </a:extLst>
          </p:cNvPr>
          <p:cNvCxnSpPr>
            <a:cxnSpLocks/>
          </p:cNvCxnSpPr>
          <p:nvPr/>
        </p:nvCxnSpPr>
        <p:spPr>
          <a:xfrm>
            <a:off x="5056860" y="2125689"/>
            <a:ext cx="0" cy="2946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C3E799B-882B-DEF1-A25E-D8C98E3C1E24}"/>
              </a:ext>
            </a:extLst>
          </p:cNvPr>
          <p:cNvCxnSpPr>
            <a:cxnSpLocks/>
          </p:cNvCxnSpPr>
          <p:nvPr/>
        </p:nvCxnSpPr>
        <p:spPr>
          <a:xfrm>
            <a:off x="6361666" y="2125689"/>
            <a:ext cx="0" cy="2946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A04F4DA-6BE0-CD04-1906-5CCF4FBA4EEA}"/>
              </a:ext>
            </a:extLst>
          </p:cNvPr>
          <p:cNvSpPr txBox="1"/>
          <p:nvPr/>
        </p:nvSpPr>
        <p:spPr>
          <a:xfrm>
            <a:off x="5184336" y="1707338"/>
            <a:ext cx="1228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Classifier</a:t>
            </a:r>
          </a:p>
        </p:txBody>
      </p:sp>
      <p:sp>
        <p:nvSpPr>
          <p:cNvPr id="51" name="Action Button: Go Forward or Next 5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4EB46D0-A601-F0FD-5160-C44BC9755A3C}"/>
              </a:ext>
            </a:extLst>
          </p:cNvPr>
          <p:cNvSpPr/>
          <p:nvPr/>
        </p:nvSpPr>
        <p:spPr>
          <a:xfrm>
            <a:off x="2765388" y="2800349"/>
            <a:ext cx="637065" cy="105664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" name="Action Button: Go Forward or Next 5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6B2EDE6-DAD4-5C4A-5D06-1B6D1A1E7B29}"/>
              </a:ext>
            </a:extLst>
          </p:cNvPr>
          <p:cNvSpPr/>
          <p:nvPr/>
        </p:nvSpPr>
        <p:spPr>
          <a:xfrm>
            <a:off x="6930882" y="2900680"/>
            <a:ext cx="637065" cy="105664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FF8CDDC-BE09-2325-BB3A-BDCE12AE5459}"/>
              </a:ext>
            </a:extLst>
          </p:cNvPr>
          <p:cNvSpPr txBox="1"/>
          <p:nvPr/>
        </p:nvSpPr>
        <p:spPr>
          <a:xfrm>
            <a:off x="2765388" y="4078439"/>
            <a:ext cx="112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Input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651EFAB-EEEE-AD49-3660-D2524FE1B1BE}"/>
              </a:ext>
            </a:extLst>
          </p:cNvPr>
          <p:cNvSpPr txBox="1"/>
          <p:nvPr/>
        </p:nvSpPr>
        <p:spPr>
          <a:xfrm>
            <a:off x="6880190" y="4305394"/>
            <a:ext cx="112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Output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3BE414-0D84-2812-60E2-04FCB69BC5F7}"/>
              </a:ext>
            </a:extLst>
          </p:cNvPr>
          <p:cNvSpPr txBox="1"/>
          <p:nvPr/>
        </p:nvSpPr>
        <p:spPr>
          <a:xfrm>
            <a:off x="2092960" y="4947920"/>
            <a:ext cx="917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This is architecture for Base Model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C27B438-C50D-267E-047D-91ADF7872174}"/>
              </a:ext>
            </a:extLst>
          </p:cNvPr>
          <p:cNvSpPr txBox="1"/>
          <p:nvPr/>
        </p:nvSpPr>
        <p:spPr>
          <a:xfrm>
            <a:off x="3814482" y="1664160"/>
            <a:ext cx="1228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CNN layer</a:t>
            </a:r>
          </a:p>
        </p:txBody>
      </p:sp>
    </p:spTree>
    <p:extLst>
      <p:ext uri="{BB962C8B-B14F-4D97-AF65-F5344CB8AC3E}">
        <p14:creationId xmlns:p14="http://schemas.microsoft.com/office/powerpoint/2010/main" val="877932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116D-F195-0FEE-943B-4135DD4F8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286" y="161926"/>
            <a:ext cx="10018713" cy="1238250"/>
          </a:xfrm>
        </p:spPr>
        <p:txBody>
          <a:bodyPr>
            <a:normAutofit fontScale="90000"/>
          </a:bodyPr>
          <a:lstStyle/>
          <a:p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br>
              <a:rPr lang="en-SG" b="1" dirty="0"/>
            </a:br>
            <a:endParaRPr lang="en-SG" b="1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5FAF137-8AD4-F45C-9A2C-14229ECAC59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641630467"/>
              </p:ext>
            </p:extLst>
          </p:nvPr>
        </p:nvGraphicFramePr>
        <p:xfrm>
          <a:off x="571500" y="1092200"/>
          <a:ext cx="11258551" cy="155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469">
                  <a:extLst>
                    <a:ext uri="{9D8B030D-6E8A-4147-A177-3AD203B41FA5}">
                      <a16:colId xmlns:a16="http://schemas.microsoft.com/office/drawing/2014/main" val="924884223"/>
                    </a:ext>
                  </a:extLst>
                </a:gridCol>
                <a:gridCol w="3014881">
                  <a:extLst>
                    <a:ext uri="{9D8B030D-6E8A-4147-A177-3AD203B41FA5}">
                      <a16:colId xmlns:a16="http://schemas.microsoft.com/office/drawing/2014/main" val="260115102"/>
                    </a:ext>
                  </a:extLst>
                </a:gridCol>
                <a:gridCol w="962025">
                  <a:extLst>
                    <a:ext uri="{9D8B030D-6E8A-4147-A177-3AD203B41FA5}">
                      <a16:colId xmlns:a16="http://schemas.microsoft.com/office/drawing/2014/main" val="1554615720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560591222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2224282246"/>
                    </a:ext>
                  </a:extLst>
                </a:gridCol>
                <a:gridCol w="1381125">
                  <a:extLst>
                    <a:ext uri="{9D8B030D-6E8A-4147-A177-3AD203B41FA5}">
                      <a16:colId xmlns:a16="http://schemas.microsoft.com/office/drawing/2014/main" val="3622773318"/>
                    </a:ext>
                  </a:extLst>
                </a:gridCol>
                <a:gridCol w="973932">
                  <a:extLst>
                    <a:ext uri="{9D8B030D-6E8A-4147-A177-3AD203B41FA5}">
                      <a16:colId xmlns:a16="http://schemas.microsoft.com/office/drawing/2014/main" val="1512597638"/>
                    </a:ext>
                  </a:extLst>
                </a:gridCol>
                <a:gridCol w="1407319">
                  <a:extLst>
                    <a:ext uri="{9D8B030D-6E8A-4147-A177-3AD203B41FA5}">
                      <a16:colId xmlns:a16="http://schemas.microsoft.com/office/drawing/2014/main" val="38939036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 err="1"/>
                        <a:t>HyperParameters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Epoch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Misclass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Precision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Specificity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730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Base</a:t>
                      </a:r>
                    </a:p>
                    <a:p>
                      <a:r>
                        <a:rPr lang="en-SG" dirty="0"/>
                        <a:t>CNN- 3 layers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learning_rate</a:t>
                      </a:r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=0.000001, beta_1=0.9, beta_2=0.999, epsilon=1e-08, decay=0.000005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0.7163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0.2837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0.6969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0.9667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0.2991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48778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15CCA9F-C10A-E1AE-7C2D-7F2963611581}"/>
              </a:ext>
            </a:extLst>
          </p:cNvPr>
          <p:cNvSpPr txBox="1"/>
          <p:nvPr/>
        </p:nvSpPr>
        <p:spPr>
          <a:xfrm>
            <a:off x="2142308" y="5934075"/>
            <a:ext cx="10220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The graphs seemed to suggest that overfitting seemed to occur since Training Accuracy/Loss improves while Validation Accuracy/Loss got worst as epoch increases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E9E7A3-2C28-D51A-A806-C2EC3D830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28" t="23238" r="37536" b="38667"/>
          <a:stretch/>
        </p:blipFill>
        <p:spPr>
          <a:xfrm>
            <a:off x="2142308" y="3076939"/>
            <a:ext cx="6831876" cy="261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200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23094-72E1-AD8B-BF83-D08F8F0A2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563" y="-112949"/>
            <a:ext cx="10018713" cy="1752599"/>
          </a:xfrm>
        </p:spPr>
        <p:txBody>
          <a:bodyPr/>
          <a:lstStyle/>
          <a:p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br>
              <a:rPr lang="en-SG" dirty="0"/>
            </a:br>
            <a:r>
              <a:rPr lang="en-SG" dirty="0"/>
              <a:t>Model 1- CNN architecture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77C8E8-F45D-E858-2192-AEBB16E8157F}"/>
              </a:ext>
            </a:extLst>
          </p:cNvPr>
          <p:cNvSpPr/>
          <p:nvPr/>
        </p:nvSpPr>
        <p:spPr>
          <a:xfrm>
            <a:off x="4334420" y="2462759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1-1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DB9DA31-BC2D-0503-8EE4-1C01B153F0D9}"/>
              </a:ext>
            </a:extLst>
          </p:cNvPr>
          <p:cNvSpPr/>
          <p:nvPr/>
        </p:nvSpPr>
        <p:spPr>
          <a:xfrm>
            <a:off x="6925857" y="2438399"/>
            <a:ext cx="254952" cy="198120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Dense </a:t>
            </a:r>
            <a:r>
              <a:rPr lang="en-SG" dirty="0" err="1"/>
              <a:t>Softmax</a:t>
            </a:r>
            <a:endParaRPr lang="en-SG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D9BC3C-51C2-308D-C2F4-05309C47461D}"/>
              </a:ext>
            </a:extLst>
          </p:cNvPr>
          <p:cNvSpPr/>
          <p:nvPr/>
        </p:nvSpPr>
        <p:spPr>
          <a:xfrm>
            <a:off x="5876003" y="2438399"/>
            <a:ext cx="254952" cy="19812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Dense </a:t>
            </a:r>
            <a:r>
              <a:rPr lang="en-SG" dirty="0" err="1"/>
              <a:t>Relu</a:t>
            </a:r>
            <a:endParaRPr lang="en-SG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D318482-BA19-C341-45E1-32425CD907D2}"/>
              </a:ext>
            </a:extLst>
          </p:cNvPr>
          <p:cNvCxnSpPr>
            <a:cxnSpLocks/>
          </p:cNvCxnSpPr>
          <p:nvPr/>
        </p:nvCxnSpPr>
        <p:spPr>
          <a:xfrm>
            <a:off x="4154556" y="2125689"/>
            <a:ext cx="1261714" cy="1299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A3A8B23-19E2-7485-A400-4C10133C7A11}"/>
              </a:ext>
            </a:extLst>
          </p:cNvPr>
          <p:cNvCxnSpPr>
            <a:endCxn id="4" idx="1"/>
          </p:cNvCxnSpPr>
          <p:nvPr/>
        </p:nvCxnSpPr>
        <p:spPr>
          <a:xfrm rot="16200000" flipH="1">
            <a:off x="3601868" y="2720808"/>
            <a:ext cx="1285240" cy="17986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062E3577-0BAC-F6F0-5B75-A94BC21ACA4B}"/>
              </a:ext>
            </a:extLst>
          </p:cNvPr>
          <p:cNvCxnSpPr>
            <a:cxnSpLocks/>
          </p:cNvCxnSpPr>
          <p:nvPr/>
        </p:nvCxnSpPr>
        <p:spPr>
          <a:xfrm rot="5400000">
            <a:off x="4622695" y="2705540"/>
            <a:ext cx="1393853" cy="247151"/>
          </a:xfrm>
          <a:prstGeom prst="bentConnector3">
            <a:avLst>
              <a:gd name="adj1" fmla="val 9737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CE4882F-2BD4-B0D4-F2E5-AC7BD71273F5}"/>
              </a:ext>
            </a:extLst>
          </p:cNvPr>
          <p:cNvCxnSpPr>
            <a:cxnSpLocks/>
          </p:cNvCxnSpPr>
          <p:nvPr/>
        </p:nvCxnSpPr>
        <p:spPr>
          <a:xfrm>
            <a:off x="5876003" y="2143758"/>
            <a:ext cx="130480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DE3FB90-C6CF-C7D1-7071-B4139B54C941}"/>
              </a:ext>
            </a:extLst>
          </p:cNvPr>
          <p:cNvCxnSpPr>
            <a:cxnSpLocks/>
          </p:cNvCxnSpPr>
          <p:nvPr/>
        </p:nvCxnSpPr>
        <p:spPr>
          <a:xfrm>
            <a:off x="5876003" y="2143758"/>
            <a:ext cx="0" cy="2946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C3E799B-882B-DEF1-A25E-D8C98E3C1E24}"/>
              </a:ext>
            </a:extLst>
          </p:cNvPr>
          <p:cNvCxnSpPr>
            <a:cxnSpLocks/>
          </p:cNvCxnSpPr>
          <p:nvPr/>
        </p:nvCxnSpPr>
        <p:spPr>
          <a:xfrm>
            <a:off x="7180809" y="2143758"/>
            <a:ext cx="0" cy="2946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A04F4DA-6BE0-CD04-1906-5CCF4FBA4EEA}"/>
              </a:ext>
            </a:extLst>
          </p:cNvPr>
          <p:cNvSpPr txBox="1"/>
          <p:nvPr/>
        </p:nvSpPr>
        <p:spPr>
          <a:xfrm>
            <a:off x="6003479" y="1725407"/>
            <a:ext cx="1228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Classifier</a:t>
            </a:r>
          </a:p>
        </p:txBody>
      </p:sp>
      <p:sp>
        <p:nvSpPr>
          <p:cNvPr id="51" name="Action Button: Go Forward or Next 5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4EB46D0-A601-F0FD-5160-C44BC9755A3C}"/>
              </a:ext>
            </a:extLst>
          </p:cNvPr>
          <p:cNvSpPr/>
          <p:nvPr/>
        </p:nvSpPr>
        <p:spPr>
          <a:xfrm>
            <a:off x="2765388" y="2800349"/>
            <a:ext cx="637065" cy="105664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" name="Action Button: Go Forward or Next 5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6B2EDE6-DAD4-5C4A-5D06-1B6D1A1E7B29}"/>
              </a:ext>
            </a:extLst>
          </p:cNvPr>
          <p:cNvSpPr/>
          <p:nvPr/>
        </p:nvSpPr>
        <p:spPr>
          <a:xfrm>
            <a:off x="7750025" y="2918749"/>
            <a:ext cx="637065" cy="105664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FF8CDDC-BE09-2325-BB3A-BDCE12AE5459}"/>
              </a:ext>
            </a:extLst>
          </p:cNvPr>
          <p:cNvSpPr txBox="1"/>
          <p:nvPr/>
        </p:nvSpPr>
        <p:spPr>
          <a:xfrm>
            <a:off x="2765388" y="4078439"/>
            <a:ext cx="112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Input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651EFAB-EEEE-AD49-3660-D2524FE1B1BE}"/>
              </a:ext>
            </a:extLst>
          </p:cNvPr>
          <p:cNvSpPr txBox="1"/>
          <p:nvPr/>
        </p:nvSpPr>
        <p:spPr>
          <a:xfrm>
            <a:off x="7699333" y="4323463"/>
            <a:ext cx="112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Output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3BE414-0D84-2812-60E2-04FCB69BC5F7}"/>
              </a:ext>
            </a:extLst>
          </p:cNvPr>
          <p:cNvSpPr txBox="1"/>
          <p:nvPr/>
        </p:nvSpPr>
        <p:spPr>
          <a:xfrm>
            <a:off x="2092960" y="4947920"/>
            <a:ext cx="917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This is architecture for Model 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C27B438-C50D-267E-047D-91ADF7872174}"/>
              </a:ext>
            </a:extLst>
          </p:cNvPr>
          <p:cNvSpPr txBox="1"/>
          <p:nvPr/>
        </p:nvSpPr>
        <p:spPr>
          <a:xfrm>
            <a:off x="3814482" y="1664160"/>
            <a:ext cx="1228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CNN layer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4789EA-3C61-5245-5E28-C6D756A72EC5}"/>
              </a:ext>
            </a:extLst>
          </p:cNvPr>
          <p:cNvSpPr/>
          <p:nvPr/>
        </p:nvSpPr>
        <p:spPr>
          <a:xfrm>
            <a:off x="4619028" y="2462759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 err="1"/>
              <a:t>Maxpool</a:t>
            </a:r>
            <a:r>
              <a:rPr lang="en-SG" dirty="0"/>
              <a:t>  1-2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CA2F8B-80CF-EF75-5639-20A53FA2558B}"/>
              </a:ext>
            </a:extLst>
          </p:cNvPr>
          <p:cNvSpPr/>
          <p:nvPr/>
        </p:nvSpPr>
        <p:spPr>
          <a:xfrm>
            <a:off x="4886901" y="2444090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Dropout  1-3</a:t>
            </a:r>
          </a:p>
        </p:txBody>
      </p:sp>
    </p:spTree>
    <p:extLst>
      <p:ext uri="{BB962C8B-B14F-4D97-AF65-F5344CB8AC3E}">
        <p14:creationId xmlns:p14="http://schemas.microsoft.com/office/powerpoint/2010/main" val="1929003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23094-72E1-AD8B-BF83-D08F8F0A2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172" y="176555"/>
            <a:ext cx="10018713" cy="1752599"/>
          </a:xfrm>
        </p:spPr>
        <p:txBody>
          <a:bodyPr/>
          <a:lstStyle/>
          <a:p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br>
              <a:rPr lang="en-SG" dirty="0"/>
            </a:br>
            <a:r>
              <a:rPr lang="en-SG" dirty="0"/>
              <a:t>Model 2- CNN architecture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77C8E8-F45D-E858-2192-AEBB16E8157F}"/>
              </a:ext>
            </a:extLst>
          </p:cNvPr>
          <p:cNvSpPr/>
          <p:nvPr/>
        </p:nvSpPr>
        <p:spPr>
          <a:xfrm>
            <a:off x="2272824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1-1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68F0F6-A1F2-D6DD-0483-FDD614ABC668}"/>
              </a:ext>
            </a:extLst>
          </p:cNvPr>
          <p:cNvSpPr/>
          <p:nvPr/>
        </p:nvSpPr>
        <p:spPr>
          <a:xfrm>
            <a:off x="2554212" y="2514883"/>
            <a:ext cx="254952" cy="19812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 err="1"/>
              <a:t>MaxPooling</a:t>
            </a:r>
            <a:endParaRPr lang="en-SG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479C20-562E-839E-39A4-083DF3586234}"/>
              </a:ext>
            </a:extLst>
          </p:cNvPr>
          <p:cNvSpPr/>
          <p:nvPr/>
        </p:nvSpPr>
        <p:spPr>
          <a:xfrm>
            <a:off x="3124513" y="2519966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Batch 2-1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AA1B8-5482-8230-E444-BCB2039A2C8E}"/>
              </a:ext>
            </a:extLst>
          </p:cNvPr>
          <p:cNvSpPr/>
          <p:nvPr/>
        </p:nvSpPr>
        <p:spPr>
          <a:xfrm>
            <a:off x="3548705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2-3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D20C3E-48D1-FF2C-4A95-CC4A765D826D}"/>
              </a:ext>
            </a:extLst>
          </p:cNvPr>
          <p:cNvSpPr/>
          <p:nvPr/>
        </p:nvSpPr>
        <p:spPr>
          <a:xfrm>
            <a:off x="3803657" y="2518174"/>
            <a:ext cx="254952" cy="19812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 err="1"/>
              <a:t>MaxPooling</a:t>
            </a:r>
            <a:endParaRPr lang="en-SG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29FC55-E402-22D4-47CF-41E944E5A769}"/>
              </a:ext>
            </a:extLst>
          </p:cNvPr>
          <p:cNvSpPr/>
          <p:nvPr/>
        </p:nvSpPr>
        <p:spPr>
          <a:xfrm>
            <a:off x="4343607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Dropout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655ADD-FE76-6BDC-9F93-F517FA94FD6C}"/>
              </a:ext>
            </a:extLst>
          </p:cNvPr>
          <p:cNvSpPr/>
          <p:nvPr/>
        </p:nvSpPr>
        <p:spPr>
          <a:xfrm>
            <a:off x="4624996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Batch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2E155E-4AE3-22EE-F017-275756FB5480}"/>
              </a:ext>
            </a:extLst>
          </p:cNvPr>
          <p:cNvSpPr/>
          <p:nvPr/>
        </p:nvSpPr>
        <p:spPr>
          <a:xfrm>
            <a:off x="8270817" y="2486827"/>
            <a:ext cx="254952" cy="19812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Batch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DB9DA31-BC2D-0503-8EE4-1C01B153F0D9}"/>
              </a:ext>
            </a:extLst>
          </p:cNvPr>
          <p:cNvSpPr/>
          <p:nvPr/>
        </p:nvSpPr>
        <p:spPr>
          <a:xfrm>
            <a:off x="8807158" y="2486827"/>
            <a:ext cx="254952" cy="198120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Dense </a:t>
            </a:r>
            <a:r>
              <a:rPr lang="en-SG" dirty="0" err="1"/>
              <a:t>Softmax</a:t>
            </a:r>
            <a:endParaRPr lang="en-SG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D9BC3C-51C2-308D-C2F4-05309C47461D}"/>
              </a:ext>
            </a:extLst>
          </p:cNvPr>
          <p:cNvSpPr/>
          <p:nvPr/>
        </p:nvSpPr>
        <p:spPr>
          <a:xfrm>
            <a:off x="7757304" y="2486827"/>
            <a:ext cx="254952" cy="19812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Dense </a:t>
            </a:r>
            <a:r>
              <a:rPr lang="en-SG" dirty="0" err="1"/>
              <a:t>Relu</a:t>
            </a:r>
            <a:endParaRPr lang="en-SG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DA97BC3-6D64-37E9-E91A-B85072ACF027}"/>
              </a:ext>
            </a:extLst>
          </p:cNvPr>
          <p:cNvSpPr/>
          <p:nvPr/>
        </p:nvSpPr>
        <p:spPr>
          <a:xfrm>
            <a:off x="8056701" y="2486827"/>
            <a:ext cx="254952" cy="19812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Dropout	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D318482-BA19-C341-45E1-32425CD907D2}"/>
              </a:ext>
            </a:extLst>
          </p:cNvPr>
          <p:cNvCxnSpPr>
            <a:cxnSpLocks/>
          </p:cNvCxnSpPr>
          <p:nvPr/>
        </p:nvCxnSpPr>
        <p:spPr>
          <a:xfrm>
            <a:off x="2092960" y="2223535"/>
            <a:ext cx="3230510" cy="413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A3A8B23-19E2-7485-A400-4C10133C7A11}"/>
              </a:ext>
            </a:extLst>
          </p:cNvPr>
          <p:cNvCxnSpPr>
            <a:endCxn id="4" idx="1"/>
          </p:cNvCxnSpPr>
          <p:nvPr/>
        </p:nvCxnSpPr>
        <p:spPr>
          <a:xfrm rot="16200000" flipH="1">
            <a:off x="1540272" y="2776223"/>
            <a:ext cx="1285240" cy="17986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062E3577-0BAC-F6F0-5B75-A94BC21ACA4B}"/>
              </a:ext>
            </a:extLst>
          </p:cNvPr>
          <p:cNvCxnSpPr>
            <a:cxnSpLocks/>
          </p:cNvCxnSpPr>
          <p:nvPr/>
        </p:nvCxnSpPr>
        <p:spPr>
          <a:xfrm rot="5400000">
            <a:off x="4570736" y="2797432"/>
            <a:ext cx="1285242" cy="22022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15B25F0-9629-7DD5-10C2-98B967BF117E}"/>
              </a:ext>
            </a:extLst>
          </p:cNvPr>
          <p:cNvSpPr txBox="1"/>
          <p:nvPr/>
        </p:nvSpPr>
        <p:spPr>
          <a:xfrm>
            <a:off x="2156762" y="1751731"/>
            <a:ext cx="4184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CNN Layers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CE4882F-2BD4-B0D4-F2E5-AC7BD71273F5}"/>
              </a:ext>
            </a:extLst>
          </p:cNvPr>
          <p:cNvCxnSpPr>
            <a:cxnSpLocks/>
          </p:cNvCxnSpPr>
          <p:nvPr/>
        </p:nvCxnSpPr>
        <p:spPr>
          <a:xfrm>
            <a:off x="5583064" y="2192186"/>
            <a:ext cx="34790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DE3FB90-C6CF-C7D1-7071-B4139B54C941}"/>
              </a:ext>
            </a:extLst>
          </p:cNvPr>
          <p:cNvCxnSpPr>
            <a:cxnSpLocks/>
          </p:cNvCxnSpPr>
          <p:nvPr/>
        </p:nvCxnSpPr>
        <p:spPr>
          <a:xfrm>
            <a:off x="5583064" y="2188895"/>
            <a:ext cx="0" cy="2946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C3E799B-882B-DEF1-A25E-D8C98E3C1E24}"/>
              </a:ext>
            </a:extLst>
          </p:cNvPr>
          <p:cNvCxnSpPr>
            <a:cxnSpLocks/>
          </p:cNvCxnSpPr>
          <p:nvPr/>
        </p:nvCxnSpPr>
        <p:spPr>
          <a:xfrm>
            <a:off x="9062110" y="2192186"/>
            <a:ext cx="0" cy="2946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A04F4DA-6BE0-CD04-1906-5CCF4FBA4EEA}"/>
              </a:ext>
            </a:extLst>
          </p:cNvPr>
          <p:cNvSpPr txBox="1"/>
          <p:nvPr/>
        </p:nvSpPr>
        <p:spPr>
          <a:xfrm>
            <a:off x="7578275" y="1751731"/>
            <a:ext cx="1228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Classifier</a:t>
            </a:r>
          </a:p>
        </p:txBody>
      </p:sp>
      <p:sp>
        <p:nvSpPr>
          <p:cNvPr id="51" name="Action Button: Go Forward or Next 5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4EB46D0-A601-F0FD-5160-C44BC9755A3C}"/>
              </a:ext>
            </a:extLst>
          </p:cNvPr>
          <p:cNvSpPr/>
          <p:nvPr/>
        </p:nvSpPr>
        <p:spPr>
          <a:xfrm>
            <a:off x="1056640" y="2936240"/>
            <a:ext cx="637065" cy="105664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" name="Action Button: Go Forward or Next 5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6B2EDE6-DAD4-5C4A-5D06-1B6D1A1E7B29}"/>
              </a:ext>
            </a:extLst>
          </p:cNvPr>
          <p:cNvSpPr/>
          <p:nvPr/>
        </p:nvSpPr>
        <p:spPr>
          <a:xfrm>
            <a:off x="9525760" y="2869333"/>
            <a:ext cx="637065" cy="105664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FF8CDDC-BE09-2325-BB3A-BDCE12AE5459}"/>
              </a:ext>
            </a:extLst>
          </p:cNvPr>
          <p:cNvSpPr txBox="1"/>
          <p:nvPr/>
        </p:nvSpPr>
        <p:spPr>
          <a:xfrm>
            <a:off x="1028992" y="4167392"/>
            <a:ext cx="112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Input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651EFAB-EEEE-AD49-3660-D2524FE1B1BE}"/>
              </a:ext>
            </a:extLst>
          </p:cNvPr>
          <p:cNvSpPr txBox="1"/>
          <p:nvPr/>
        </p:nvSpPr>
        <p:spPr>
          <a:xfrm>
            <a:off x="9459581" y="4098696"/>
            <a:ext cx="112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Output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3BE414-0D84-2812-60E2-04FCB69BC5F7}"/>
              </a:ext>
            </a:extLst>
          </p:cNvPr>
          <p:cNvSpPr txBox="1"/>
          <p:nvPr/>
        </p:nvSpPr>
        <p:spPr>
          <a:xfrm>
            <a:off x="2092960" y="4947920"/>
            <a:ext cx="917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This is model 2 architecture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DCA6B48-65AB-238A-A973-1AA5DA55D70C}"/>
              </a:ext>
            </a:extLst>
          </p:cNvPr>
          <p:cNvSpPr/>
          <p:nvPr/>
        </p:nvSpPr>
        <p:spPr>
          <a:xfrm>
            <a:off x="3355877" y="2520431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2-2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34CA520-F42F-89F2-C9B1-A4773288C336}"/>
              </a:ext>
            </a:extLst>
          </p:cNvPr>
          <p:cNvSpPr/>
          <p:nvPr/>
        </p:nvSpPr>
        <p:spPr>
          <a:xfrm>
            <a:off x="7104171" y="2483536"/>
            <a:ext cx="254952" cy="19812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Batch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E88183E-A1E9-5057-E139-547DD280B581}"/>
              </a:ext>
            </a:extLst>
          </p:cNvPr>
          <p:cNvSpPr/>
          <p:nvPr/>
        </p:nvSpPr>
        <p:spPr>
          <a:xfrm>
            <a:off x="6590658" y="2483536"/>
            <a:ext cx="254952" cy="19812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Dense </a:t>
            </a:r>
            <a:r>
              <a:rPr lang="en-SG" dirty="0" err="1"/>
              <a:t>Relu</a:t>
            </a:r>
            <a:endParaRPr lang="en-SG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A76CAAF-61FA-8FFF-56A8-75DC8C9159C9}"/>
              </a:ext>
            </a:extLst>
          </p:cNvPr>
          <p:cNvSpPr/>
          <p:nvPr/>
        </p:nvSpPr>
        <p:spPr>
          <a:xfrm>
            <a:off x="6890055" y="2483536"/>
            <a:ext cx="254952" cy="19812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Dropout	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D175B91-AB84-14BC-1350-4CC7A92A0EE2}"/>
              </a:ext>
            </a:extLst>
          </p:cNvPr>
          <p:cNvSpPr/>
          <p:nvPr/>
        </p:nvSpPr>
        <p:spPr>
          <a:xfrm>
            <a:off x="6020138" y="2492381"/>
            <a:ext cx="254952" cy="19812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Batch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8C1B1D1-9534-61B5-1D24-B7C654008D8C}"/>
              </a:ext>
            </a:extLst>
          </p:cNvPr>
          <p:cNvSpPr/>
          <p:nvPr/>
        </p:nvSpPr>
        <p:spPr>
          <a:xfrm>
            <a:off x="5506625" y="2492381"/>
            <a:ext cx="254952" cy="19812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Dense </a:t>
            </a:r>
            <a:r>
              <a:rPr lang="en-SG" dirty="0" err="1"/>
              <a:t>Relu</a:t>
            </a:r>
            <a:endParaRPr lang="en-SG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1FC8109-E41D-DC28-0EDA-35DBB0EE39E8}"/>
              </a:ext>
            </a:extLst>
          </p:cNvPr>
          <p:cNvSpPr/>
          <p:nvPr/>
        </p:nvSpPr>
        <p:spPr>
          <a:xfrm>
            <a:off x="5806022" y="2492381"/>
            <a:ext cx="254952" cy="19812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Dropout	</a:t>
            </a:r>
          </a:p>
        </p:txBody>
      </p:sp>
    </p:spTree>
    <p:extLst>
      <p:ext uri="{BB962C8B-B14F-4D97-AF65-F5344CB8AC3E}">
        <p14:creationId xmlns:p14="http://schemas.microsoft.com/office/powerpoint/2010/main" val="2228425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0ECFAF-FF33-C5AE-5846-E1D57456D6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71" t="24167" r="19453" b="32500"/>
          <a:stretch/>
        </p:blipFill>
        <p:spPr>
          <a:xfrm>
            <a:off x="457201" y="4044113"/>
            <a:ext cx="4862512" cy="20450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23116D-F195-0FEE-943B-4135DD4F8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286" y="161926"/>
            <a:ext cx="10018713" cy="1238250"/>
          </a:xfrm>
        </p:spPr>
        <p:txBody>
          <a:bodyPr>
            <a:normAutofit fontScale="90000"/>
          </a:bodyPr>
          <a:lstStyle/>
          <a:p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br>
              <a:rPr lang="en-SG" b="1" dirty="0"/>
            </a:br>
            <a:endParaRPr lang="en-SG" b="1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5FAF137-8AD4-F45C-9A2C-14229ECAC59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531385245"/>
              </p:ext>
            </p:extLst>
          </p:nvPr>
        </p:nvGraphicFramePr>
        <p:xfrm>
          <a:off x="104776" y="911225"/>
          <a:ext cx="11668124" cy="274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245">
                  <a:extLst>
                    <a:ext uri="{9D8B030D-6E8A-4147-A177-3AD203B41FA5}">
                      <a16:colId xmlns:a16="http://schemas.microsoft.com/office/drawing/2014/main" val="924884223"/>
                    </a:ext>
                  </a:extLst>
                </a:gridCol>
                <a:gridCol w="3124559">
                  <a:extLst>
                    <a:ext uri="{9D8B030D-6E8A-4147-A177-3AD203B41FA5}">
                      <a16:colId xmlns:a16="http://schemas.microsoft.com/office/drawing/2014/main" val="260115102"/>
                    </a:ext>
                  </a:extLst>
                </a:gridCol>
                <a:gridCol w="997022">
                  <a:extLst>
                    <a:ext uri="{9D8B030D-6E8A-4147-A177-3AD203B41FA5}">
                      <a16:colId xmlns:a16="http://schemas.microsoft.com/office/drawing/2014/main" val="1554615720"/>
                    </a:ext>
                  </a:extLst>
                </a:gridCol>
                <a:gridCol w="1332653">
                  <a:extLst>
                    <a:ext uri="{9D8B030D-6E8A-4147-A177-3AD203B41FA5}">
                      <a16:colId xmlns:a16="http://schemas.microsoft.com/office/drawing/2014/main" val="560591222"/>
                    </a:ext>
                  </a:extLst>
                </a:gridCol>
                <a:gridCol w="1352397">
                  <a:extLst>
                    <a:ext uri="{9D8B030D-6E8A-4147-A177-3AD203B41FA5}">
                      <a16:colId xmlns:a16="http://schemas.microsoft.com/office/drawing/2014/main" val="2224282246"/>
                    </a:ext>
                  </a:extLst>
                </a:gridCol>
                <a:gridCol w="1431369">
                  <a:extLst>
                    <a:ext uri="{9D8B030D-6E8A-4147-A177-3AD203B41FA5}">
                      <a16:colId xmlns:a16="http://schemas.microsoft.com/office/drawing/2014/main" val="3622773318"/>
                    </a:ext>
                  </a:extLst>
                </a:gridCol>
                <a:gridCol w="1009363">
                  <a:extLst>
                    <a:ext uri="{9D8B030D-6E8A-4147-A177-3AD203B41FA5}">
                      <a16:colId xmlns:a16="http://schemas.microsoft.com/office/drawing/2014/main" val="1512597638"/>
                    </a:ext>
                  </a:extLst>
                </a:gridCol>
                <a:gridCol w="1458516">
                  <a:extLst>
                    <a:ext uri="{9D8B030D-6E8A-4147-A177-3AD203B41FA5}">
                      <a16:colId xmlns:a16="http://schemas.microsoft.com/office/drawing/2014/main" val="38939036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 err="1"/>
                        <a:t>HyperParameters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Epoch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Misclass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Precision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Specificity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730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 1</a:t>
                      </a:r>
                    </a:p>
                    <a:p>
                      <a:r>
                        <a:rPr lang="en-SG" dirty="0"/>
                        <a:t>-</a:t>
                      </a:r>
                    </a:p>
                    <a:p>
                      <a:r>
                        <a:rPr lang="en-SG" dirty="0"/>
                        <a:t>CNN- 7 layers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dirty="0" err="1">
                          <a:effectLst/>
                        </a:rPr>
                        <a:t>learning_rate</a:t>
                      </a:r>
                      <a:r>
                        <a:rPr lang="en-SG" dirty="0">
                          <a:effectLst/>
                        </a:rPr>
                        <a:t>=0.000001, beta_1=0.9, beta_2=0.999, epsilon=1e-08, decay=0.000005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0.7115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0.2885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0.6959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0.9564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0.3034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487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 2</a:t>
                      </a:r>
                    </a:p>
                    <a:p>
                      <a:r>
                        <a:rPr lang="en-SG" dirty="0"/>
                        <a:t>- CNN- 19 layers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learning_rate</a:t>
                      </a:r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=0.000001, beta_1=0.9, beta_2=0.999, epsilon=1e-08, decay=0.000005</a:t>
                      </a:r>
                      <a:endParaRPr lang="en-SG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0.7308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0.2692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0.6996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0.9974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0.2863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76567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1ED596B-560A-7D68-EB12-E8CCFE0DB8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82" t="26527" r="34062" b="31667"/>
          <a:stretch/>
        </p:blipFill>
        <p:spPr>
          <a:xfrm>
            <a:off x="385762" y="4044113"/>
            <a:ext cx="4933950" cy="21947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147BFB-D5F0-2A3C-463A-75A0549DD52E}"/>
              </a:ext>
            </a:extLst>
          </p:cNvPr>
          <p:cNvSpPr txBox="1"/>
          <p:nvPr/>
        </p:nvSpPr>
        <p:spPr>
          <a:xfrm>
            <a:off x="5648325" y="4272677"/>
            <a:ext cx="65436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Model 2- The plot on accuracy and loss of train and validation improves.  However, the validation data accuracy and loss is fluctuating.</a:t>
            </a:r>
          </a:p>
          <a:p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CNN model built from scratch may not be a desirable model as large amount of data is necessary to acquire the desired accuracy</a:t>
            </a:r>
            <a:r>
              <a:rPr lang="en-SG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 Next is to try out Transfer Learning.</a:t>
            </a:r>
          </a:p>
          <a:p>
            <a:endParaRPr lang="en-S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B32595-B7B9-9406-A2D4-F6E88977D3F9}"/>
              </a:ext>
            </a:extLst>
          </p:cNvPr>
          <p:cNvSpPr txBox="1"/>
          <p:nvPr/>
        </p:nvSpPr>
        <p:spPr>
          <a:xfrm>
            <a:off x="5648325" y="3720947"/>
            <a:ext cx="5886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Model 1- The plot is not satisfactory. So essential to add in more layers  in Feature Extraction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8434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23094-72E1-AD8B-BF83-D08F8F0A2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1863" y="-43180"/>
            <a:ext cx="10018713" cy="1752599"/>
          </a:xfrm>
        </p:spPr>
        <p:txBody>
          <a:bodyPr/>
          <a:lstStyle/>
          <a:p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br>
              <a:rPr lang="en-SG" dirty="0"/>
            </a:br>
            <a:r>
              <a:rPr lang="en-SG" dirty="0"/>
              <a:t>VGG-19 architecture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77C8E8-F45D-E858-2192-AEBB16E8157F}"/>
              </a:ext>
            </a:extLst>
          </p:cNvPr>
          <p:cNvSpPr/>
          <p:nvPr/>
        </p:nvSpPr>
        <p:spPr>
          <a:xfrm>
            <a:off x="2272824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1-1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5BFBD9-DD9E-EFAB-3765-439A91DB740B}"/>
              </a:ext>
            </a:extLst>
          </p:cNvPr>
          <p:cNvSpPr/>
          <p:nvPr/>
        </p:nvSpPr>
        <p:spPr>
          <a:xfrm>
            <a:off x="2554213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1-2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68F0F6-A1F2-D6DD-0483-FDD614ABC668}"/>
              </a:ext>
            </a:extLst>
          </p:cNvPr>
          <p:cNvSpPr/>
          <p:nvPr/>
        </p:nvSpPr>
        <p:spPr>
          <a:xfrm>
            <a:off x="2809165" y="2518174"/>
            <a:ext cx="254952" cy="19812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 err="1"/>
              <a:t>MaxPooling</a:t>
            </a:r>
            <a:endParaRPr lang="en-SG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479C20-562E-839E-39A4-083DF3586234}"/>
              </a:ext>
            </a:extLst>
          </p:cNvPr>
          <p:cNvSpPr/>
          <p:nvPr/>
        </p:nvSpPr>
        <p:spPr>
          <a:xfrm>
            <a:off x="3267316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2-1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AA1B8-5482-8230-E444-BCB2039A2C8E}"/>
              </a:ext>
            </a:extLst>
          </p:cNvPr>
          <p:cNvSpPr/>
          <p:nvPr/>
        </p:nvSpPr>
        <p:spPr>
          <a:xfrm>
            <a:off x="3548705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2-2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D20C3E-48D1-FF2C-4A95-CC4A765D826D}"/>
              </a:ext>
            </a:extLst>
          </p:cNvPr>
          <p:cNvSpPr/>
          <p:nvPr/>
        </p:nvSpPr>
        <p:spPr>
          <a:xfrm>
            <a:off x="3803657" y="2518174"/>
            <a:ext cx="254952" cy="19812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 err="1"/>
              <a:t>MaxPooling</a:t>
            </a:r>
            <a:endParaRPr lang="en-SG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228EF6-2289-097E-C65A-CC727E467D7C}"/>
              </a:ext>
            </a:extLst>
          </p:cNvPr>
          <p:cNvSpPr/>
          <p:nvPr/>
        </p:nvSpPr>
        <p:spPr>
          <a:xfrm>
            <a:off x="4857120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3-3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0043A9-3B80-8733-8B96-07E2FB940B33}"/>
              </a:ext>
            </a:extLst>
          </p:cNvPr>
          <p:cNvSpPr/>
          <p:nvPr/>
        </p:nvSpPr>
        <p:spPr>
          <a:xfrm>
            <a:off x="5138509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3-4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F677A7-B686-E771-3156-1EAA5F823747}"/>
              </a:ext>
            </a:extLst>
          </p:cNvPr>
          <p:cNvSpPr/>
          <p:nvPr/>
        </p:nvSpPr>
        <p:spPr>
          <a:xfrm>
            <a:off x="5393461" y="2518174"/>
            <a:ext cx="254952" cy="19812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 err="1"/>
              <a:t>MaxPooling</a:t>
            </a:r>
            <a:endParaRPr lang="en-SG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29FC55-E402-22D4-47CF-41E944E5A769}"/>
              </a:ext>
            </a:extLst>
          </p:cNvPr>
          <p:cNvSpPr/>
          <p:nvPr/>
        </p:nvSpPr>
        <p:spPr>
          <a:xfrm>
            <a:off x="4343607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3-1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655ADD-FE76-6BDC-9F93-F517FA94FD6C}"/>
              </a:ext>
            </a:extLst>
          </p:cNvPr>
          <p:cNvSpPr/>
          <p:nvPr/>
        </p:nvSpPr>
        <p:spPr>
          <a:xfrm>
            <a:off x="4624996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3-2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C16250-8DD4-BF1C-9893-B6F9914A830F}"/>
              </a:ext>
            </a:extLst>
          </p:cNvPr>
          <p:cNvSpPr/>
          <p:nvPr/>
        </p:nvSpPr>
        <p:spPr>
          <a:xfrm>
            <a:off x="6446416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3-3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A74549-EC03-8E2D-1014-BB67F052FE24}"/>
              </a:ext>
            </a:extLst>
          </p:cNvPr>
          <p:cNvSpPr/>
          <p:nvPr/>
        </p:nvSpPr>
        <p:spPr>
          <a:xfrm>
            <a:off x="6727805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3-4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532477-5B53-31EB-CD26-15D83171B88F}"/>
              </a:ext>
            </a:extLst>
          </p:cNvPr>
          <p:cNvSpPr/>
          <p:nvPr/>
        </p:nvSpPr>
        <p:spPr>
          <a:xfrm>
            <a:off x="6982757" y="2518174"/>
            <a:ext cx="254952" cy="19812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 err="1"/>
              <a:t>MaxPooling</a:t>
            </a:r>
            <a:endParaRPr lang="en-SG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56B2C3-AF07-1330-AEB4-DDC744D1B139}"/>
              </a:ext>
            </a:extLst>
          </p:cNvPr>
          <p:cNvSpPr/>
          <p:nvPr/>
        </p:nvSpPr>
        <p:spPr>
          <a:xfrm>
            <a:off x="5932903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3-1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F955FF-2D47-4157-34B5-ACB3857813B2}"/>
              </a:ext>
            </a:extLst>
          </p:cNvPr>
          <p:cNvSpPr/>
          <p:nvPr/>
        </p:nvSpPr>
        <p:spPr>
          <a:xfrm>
            <a:off x="6214292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3-2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9ACF67-5A78-B0B6-31EF-F6F279F6ED91}"/>
              </a:ext>
            </a:extLst>
          </p:cNvPr>
          <p:cNvSpPr/>
          <p:nvPr/>
        </p:nvSpPr>
        <p:spPr>
          <a:xfrm>
            <a:off x="7981112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4-3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E4AC9E-37E2-3C0F-A7A9-7D121A562222}"/>
              </a:ext>
            </a:extLst>
          </p:cNvPr>
          <p:cNvSpPr/>
          <p:nvPr/>
        </p:nvSpPr>
        <p:spPr>
          <a:xfrm>
            <a:off x="8262501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4-4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E4DDCDB-A837-D3D3-CB35-0E853D609761}"/>
              </a:ext>
            </a:extLst>
          </p:cNvPr>
          <p:cNvSpPr/>
          <p:nvPr/>
        </p:nvSpPr>
        <p:spPr>
          <a:xfrm>
            <a:off x="8517453" y="2518174"/>
            <a:ext cx="254952" cy="19812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 err="1"/>
              <a:t>MaxPooling</a:t>
            </a:r>
            <a:endParaRPr lang="en-SG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E6267E-F15B-8A85-2633-2B4BBB6BEE0B}"/>
              </a:ext>
            </a:extLst>
          </p:cNvPr>
          <p:cNvSpPr/>
          <p:nvPr/>
        </p:nvSpPr>
        <p:spPr>
          <a:xfrm>
            <a:off x="7467599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4-1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32A44F-9957-CA65-C19E-A041370F4761}"/>
              </a:ext>
            </a:extLst>
          </p:cNvPr>
          <p:cNvSpPr/>
          <p:nvPr/>
        </p:nvSpPr>
        <p:spPr>
          <a:xfrm>
            <a:off x="7748988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4-2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2E155E-4AE3-22EE-F017-275756FB5480}"/>
              </a:ext>
            </a:extLst>
          </p:cNvPr>
          <p:cNvSpPr/>
          <p:nvPr/>
        </p:nvSpPr>
        <p:spPr>
          <a:xfrm>
            <a:off x="9685173" y="2518174"/>
            <a:ext cx="254952" cy="19812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Dense </a:t>
            </a:r>
            <a:r>
              <a:rPr lang="en-SG" dirty="0" err="1"/>
              <a:t>Relu</a:t>
            </a:r>
            <a:endParaRPr lang="en-SG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AF39D0D-53EB-7037-3CC8-F358B4CFFE6D}"/>
              </a:ext>
            </a:extLst>
          </p:cNvPr>
          <p:cNvSpPr/>
          <p:nvPr/>
        </p:nvSpPr>
        <p:spPr>
          <a:xfrm>
            <a:off x="9966562" y="2518174"/>
            <a:ext cx="254952" cy="19812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Dropout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DB9DA31-BC2D-0503-8EE4-1C01B153F0D9}"/>
              </a:ext>
            </a:extLst>
          </p:cNvPr>
          <p:cNvSpPr/>
          <p:nvPr/>
        </p:nvSpPr>
        <p:spPr>
          <a:xfrm>
            <a:off x="10221514" y="2518174"/>
            <a:ext cx="254952" cy="198120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Dense </a:t>
            </a:r>
            <a:r>
              <a:rPr lang="en-SG" dirty="0" err="1"/>
              <a:t>Softmax</a:t>
            </a:r>
            <a:endParaRPr lang="en-SG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D9BC3C-51C2-308D-C2F4-05309C47461D}"/>
              </a:ext>
            </a:extLst>
          </p:cNvPr>
          <p:cNvSpPr/>
          <p:nvPr/>
        </p:nvSpPr>
        <p:spPr>
          <a:xfrm>
            <a:off x="9171660" y="2518174"/>
            <a:ext cx="254952" cy="19812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Dense </a:t>
            </a:r>
            <a:r>
              <a:rPr lang="en-SG" dirty="0" err="1"/>
              <a:t>Relu</a:t>
            </a:r>
            <a:endParaRPr lang="en-SG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DA97BC3-6D64-37E9-E91A-B85072ACF027}"/>
              </a:ext>
            </a:extLst>
          </p:cNvPr>
          <p:cNvSpPr/>
          <p:nvPr/>
        </p:nvSpPr>
        <p:spPr>
          <a:xfrm>
            <a:off x="9471057" y="2518174"/>
            <a:ext cx="254952" cy="19812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Dropout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D318482-BA19-C341-45E1-32425CD907D2}"/>
              </a:ext>
            </a:extLst>
          </p:cNvPr>
          <p:cNvCxnSpPr>
            <a:cxnSpLocks/>
          </p:cNvCxnSpPr>
          <p:nvPr/>
        </p:nvCxnSpPr>
        <p:spPr>
          <a:xfrm>
            <a:off x="2092960" y="2223535"/>
            <a:ext cx="68996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A3A8B23-19E2-7485-A400-4C10133C7A11}"/>
              </a:ext>
            </a:extLst>
          </p:cNvPr>
          <p:cNvCxnSpPr>
            <a:endCxn id="4" idx="1"/>
          </p:cNvCxnSpPr>
          <p:nvPr/>
        </p:nvCxnSpPr>
        <p:spPr>
          <a:xfrm rot="16200000" flipH="1">
            <a:off x="1540272" y="2776223"/>
            <a:ext cx="1285240" cy="17986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062E3577-0BAC-F6F0-5B75-A94BC21ACA4B}"/>
              </a:ext>
            </a:extLst>
          </p:cNvPr>
          <p:cNvCxnSpPr>
            <a:cxnSpLocks/>
            <a:endCxn id="22" idx="3"/>
          </p:cNvCxnSpPr>
          <p:nvPr/>
        </p:nvCxnSpPr>
        <p:spPr>
          <a:xfrm rot="5400000">
            <a:off x="8239897" y="2756042"/>
            <a:ext cx="1285242" cy="22022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15B25F0-9629-7DD5-10C2-98B967BF117E}"/>
              </a:ext>
            </a:extLst>
          </p:cNvPr>
          <p:cNvSpPr txBox="1"/>
          <p:nvPr/>
        </p:nvSpPr>
        <p:spPr>
          <a:xfrm>
            <a:off x="2937620" y="1714500"/>
            <a:ext cx="4184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Pre-trained network- Frozen weights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CE4882F-2BD4-B0D4-F2E5-AC7BD71273F5}"/>
              </a:ext>
            </a:extLst>
          </p:cNvPr>
          <p:cNvCxnSpPr>
            <a:cxnSpLocks/>
          </p:cNvCxnSpPr>
          <p:nvPr/>
        </p:nvCxnSpPr>
        <p:spPr>
          <a:xfrm>
            <a:off x="9171660" y="2223533"/>
            <a:ext cx="130480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DE3FB90-C6CF-C7D1-7071-B4139B54C941}"/>
              </a:ext>
            </a:extLst>
          </p:cNvPr>
          <p:cNvCxnSpPr>
            <a:cxnSpLocks/>
          </p:cNvCxnSpPr>
          <p:nvPr/>
        </p:nvCxnSpPr>
        <p:spPr>
          <a:xfrm>
            <a:off x="9171660" y="2223533"/>
            <a:ext cx="0" cy="2946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C3E799B-882B-DEF1-A25E-D8C98E3C1E24}"/>
              </a:ext>
            </a:extLst>
          </p:cNvPr>
          <p:cNvCxnSpPr>
            <a:cxnSpLocks/>
          </p:cNvCxnSpPr>
          <p:nvPr/>
        </p:nvCxnSpPr>
        <p:spPr>
          <a:xfrm>
            <a:off x="10476466" y="2223533"/>
            <a:ext cx="0" cy="2946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A04F4DA-6BE0-CD04-1906-5CCF4FBA4EEA}"/>
              </a:ext>
            </a:extLst>
          </p:cNvPr>
          <p:cNvSpPr txBox="1"/>
          <p:nvPr/>
        </p:nvSpPr>
        <p:spPr>
          <a:xfrm>
            <a:off x="8992631" y="1783078"/>
            <a:ext cx="1228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Classifier</a:t>
            </a:r>
          </a:p>
        </p:txBody>
      </p:sp>
      <p:sp>
        <p:nvSpPr>
          <p:cNvPr id="51" name="Action Button: Go Forward or Next 5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4EB46D0-A601-F0FD-5160-C44BC9755A3C}"/>
              </a:ext>
            </a:extLst>
          </p:cNvPr>
          <p:cNvSpPr/>
          <p:nvPr/>
        </p:nvSpPr>
        <p:spPr>
          <a:xfrm>
            <a:off x="1056640" y="2936240"/>
            <a:ext cx="637065" cy="105664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" name="Action Button: Go Forward or Next 5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6B2EDE6-DAD4-5C4A-5D06-1B6D1A1E7B29}"/>
              </a:ext>
            </a:extLst>
          </p:cNvPr>
          <p:cNvSpPr/>
          <p:nvPr/>
        </p:nvSpPr>
        <p:spPr>
          <a:xfrm>
            <a:off x="10940116" y="2900680"/>
            <a:ext cx="637065" cy="105664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FF8CDDC-BE09-2325-BB3A-BDCE12AE5459}"/>
              </a:ext>
            </a:extLst>
          </p:cNvPr>
          <p:cNvSpPr txBox="1"/>
          <p:nvPr/>
        </p:nvSpPr>
        <p:spPr>
          <a:xfrm>
            <a:off x="1028992" y="4167392"/>
            <a:ext cx="112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Input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651EFAB-EEEE-AD49-3660-D2524FE1B1BE}"/>
              </a:ext>
            </a:extLst>
          </p:cNvPr>
          <p:cNvSpPr txBox="1"/>
          <p:nvPr/>
        </p:nvSpPr>
        <p:spPr>
          <a:xfrm>
            <a:off x="10873937" y="4130043"/>
            <a:ext cx="112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Output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3BE414-0D84-2812-60E2-04FCB69BC5F7}"/>
              </a:ext>
            </a:extLst>
          </p:cNvPr>
          <p:cNvSpPr txBox="1"/>
          <p:nvPr/>
        </p:nvSpPr>
        <p:spPr>
          <a:xfrm>
            <a:off x="2092960" y="4947920"/>
            <a:ext cx="917448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Transfer learning is a work-around to surmount this obstacle. A pre-trained model on a large dataset is re-used and the network weights determined are applied</a:t>
            </a:r>
            <a:endParaRPr lang="en-SG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SG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SG" sz="2000" dirty="0">
                <a:latin typeface="Roboto" panose="02000000000000000000" pitchFamily="2" charset="0"/>
                <a:ea typeface="Roboto" panose="02000000000000000000" pitchFamily="2" charset="0"/>
              </a:rPr>
              <a:t>For model 3 and model 4, I will be using the above pre-trained VGG-19 architecture with no change in classifier layers</a:t>
            </a:r>
          </a:p>
          <a:p>
            <a:endParaRPr lang="en-SG" dirty="0"/>
          </a:p>
          <a:p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5DE282-D28A-6DFC-E7EB-04D28D9CA3B2}"/>
              </a:ext>
            </a:extLst>
          </p:cNvPr>
          <p:cNvSpPr txBox="1"/>
          <p:nvPr/>
        </p:nvSpPr>
        <p:spPr>
          <a:xfrm>
            <a:off x="9726009" y="258417"/>
            <a:ext cx="22756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Dropout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will try to remove the noise data and thus prevent the model from over-fitting.</a:t>
            </a:r>
            <a:endParaRPr lang="en-SG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AE4A779-6D09-FCB6-FD9A-9C1E542790C0}"/>
              </a:ext>
            </a:extLst>
          </p:cNvPr>
          <p:cNvCxnSpPr>
            <a:stCxn id="3" idx="2"/>
          </p:cNvCxnSpPr>
          <p:nvPr/>
        </p:nvCxnSpPr>
        <p:spPr>
          <a:xfrm flipH="1">
            <a:off x="10147852" y="1735745"/>
            <a:ext cx="716006" cy="1200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150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116D-F195-0FEE-943B-4135DD4F8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661" y="69850"/>
            <a:ext cx="10018713" cy="1238250"/>
          </a:xfrm>
        </p:spPr>
        <p:txBody>
          <a:bodyPr>
            <a:normAutofit fontScale="90000"/>
          </a:bodyPr>
          <a:lstStyle/>
          <a:p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br>
              <a:rPr lang="en-SG" b="1" dirty="0"/>
            </a:br>
            <a:endParaRPr lang="en-SG" b="1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5FAF137-8AD4-F45C-9A2C-14229ECAC59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56166797"/>
              </p:ext>
            </p:extLst>
          </p:nvPr>
        </p:nvGraphicFramePr>
        <p:xfrm>
          <a:off x="261938" y="682625"/>
          <a:ext cx="11930060" cy="329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3846">
                  <a:extLst>
                    <a:ext uri="{9D8B030D-6E8A-4147-A177-3AD203B41FA5}">
                      <a16:colId xmlns:a16="http://schemas.microsoft.com/office/drawing/2014/main" val="924884223"/>
                    </a:ext>
                  </a:extLst>
                </a:gridCol>
                <a:gridCol w="3194702">
                  <a:extLst>
                    <a:ext uri="{9D8B030D-6E8A-4147-A177-3AD203B41FA5}">
                      <a16:colId xmlns:a16="http://schemas.microsoft.com/office/drawing/2014/main" val="260115102"/>
                    </a:ext>
                  </a:extLst>
                </a:gridCol>
                <a:gridCol w="1019404">
                  <a:extLst>
                    <a:ext uri="{9D8B030D-6E8A-4147-A177-3AD203B41FA5}">
                      <a16:colId xmlns:a16="http://schemas.microsoft.com/office/drawing/2014/main" val="1554615720"/>
                    </a:ext>
                  </a:extLst>
                </a:gridCol>
                <a:gridCol w="1258888">
                  <a:extLst>
                    <a:ext uri="{9D8B030D-6E8A-4147-A177-3AD203B41FA5}">
                      <a16:colId xmlns:a16="http://schemas.microsoft.com/office/drawing/2014/main" val="560591222"/>
                    </a:ext>
                  </a:extLst>
                </a:gridCol>
                <a:gridCol w="1486438">
                  <a:extLst>
                    <a:ext uri="{9D8B030D-6E8A-4147-A177-3AD203B41FA5}">
                      <a16:colId xmlns:a16="http://schemas.microsoft.com/office/drawing/2014/main" val="2224282246"/>
                    </a:ext>
                  </a:extLst>
                </a:gridCol>
                <a:gridCol w="1463502">
                  <a:extLst>
                    <a:ext uri="{9D8B030D-6E8A-4147-A177-3AD203B41FA5}">
                      <a16:colId xmlns:a16="http://schemas.microsoft.com/office/drawing/2014/main" val="3622773318"/>
                    </a:ext>
                  </a:extLst>
                </a:gridCol>
                <a:gridCol w="1032022">
                  <a:extLst>
                    <a:ext uri="{9D8B030D-6E8A-4147-A177-3AD203B41FA5}">
                      <a16:colId xmlns:a16="http://schemas.microsoft.com/office/drawing/2014/main" val="1512597638"/>
                    </a:ext>
                  </a:extLst>
                </a:gridCol>
                <a:gridCol w="1491258">
                  <a:extLst>
                    <a:ext uri="{9D8B030D-6E8A-4147-A177-3AD203B41FA5}">
                      <a16:colId xmlns:a16="http://schemas.microsoft.com/office/drawing/2014/main" val="38939036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 err="1"/>
                        <a:t>HyperParameters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Epoch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Misclass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Precision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Specificity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730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 3</a:t>
                      </a:r>
                    </a:p>
                    <a:p>
                      <a:r>
                        <a:rPr lang="en-SG" dirty="0"/>
                        <a:t>-</a:t>
                      </a:r>
                    </a:p>
                    <a:p>
                      <a:r>
                        <a:rPr lang="en-SG" dirty="0"/>
                        <a:t>VGG 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decay=0.000005, </a:t>
                      </a:r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amsgrad: False, betas: (0.9, 0.999)</a:t>
                      </a:r>
                    </a:p>
                    <a:p>
                      <a:pPr fontAlgn="ctr"/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epsilon: 1e-08, learning rate: 1e-06,maximize: False </a:t>
                      </a:r>
                    </a:p>
                    <a:p>
                      <a:pPr fontAlgn="ctr"/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weight_decay: 0</a:t>
                      </a:r>
                      <a:endParaRPr lang="en-SG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0.851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0.149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0.8293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0.959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0.6709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487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 4</a:t>
                      </a:r>
                    </a:p>
                    <a:p>
                      <a:r>
                        <a:rPr lang="en-SG" dirty="0"/>
                        <a:t>- VGG 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decay=0.000005, </a:t>
                      </a:r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amsgrad: False, betas: (0.9, 0.999) </a:t>
                      </a:r>
                    </a:p>
                    <a:p>
                      <a:pPr fontAlgn="ctr"/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epsilon: 1e-08, learning rate: 1e-06, maximize: False </a:t>
                      </a:r>
                    </a:p>
                    <a:p>
                      <a:pPr fontAlgn="ctr"/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weight_decay: 0, </a:t>
                      </a:r>
                      <a:r>
                        <a:rPr lang="en-SG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Earlystopping</a:t>
                      </a:r>
                      <a:endParaRPr lang="en-SG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0.8542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0.1458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0.8286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0.9667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0.6667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76567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2420096-491D-5E4D-AD08-F3070B1E7CAD}"/>
              </a:ext>
            </a:extLst>
          </p:cNvPr>
          <p:cNvSpPr txBox="1"/>
          <p:nvPr/>
        </p:nvSpPr>
        <p:spPr>
          <a:xfrm>
            <a:off x="6629400" y="4434663"/>
            <a:ext cx="54084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The accuracy and recall both improved using Transfer Learning. </a:t>
            </a:r>
          </a:p>
          <a:p>
            <a:endParaRPr lang="en-SG" dirty="0"/>
          </a:p>
          <a:p>
            <a:r>
              <a:rPr lang="en-SG" dirty="0"/>
              <a:t>The plot on loss and accuracy of train and validation dataset also improves.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08E5FD-E071-1A7A-CDD1-B10EFD55E2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56" t="22917" r="19843" b="37500"/>
          <a:stretch/>
        </p:blipFill>
        <p:spPr>
          <a:xfrm>
            <a:off x="128765" y="4240958"/>
            <a:ext cx="5519560" cy="2280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3E0A0F-342D-77F3-2FA4-7EC95D89CF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5" t="41111" r="34218" b="15926"/>
          <a:stretch/>
        </p:blipFill>
        <p:spPr>
          <a:xfrm>
            <a:off x="128766" y="4240958"/>
            <a:ext cx="5519560" cy="228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23094-72E1-AD8B-BF83-D08F8F0A2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1863" y="-43180"/>
            <a:ext cx="10018713" cy="1752599"/>
          </a:xfrm>
        </p:spPr>
        <p:txBody>
          <a:bodyPr/>
          <a:lstStyle/>
          <a:p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br>
              <a:rPr lang="en-SG" dirty="0"/>
            </a:br>
            <a:r>
              <a:rPr lang="en-SG" dirty="0"/>
              <a:t>Model 5- VGG-19 architecture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77C8E8-F45D-E858-2192-AEBB16E8157F}"/>
              </a:ext>
            </a:extLst>
          </p:cNvPr>
          <p:cNvSpPr/>
          <p:nvPr/>
        </p:nvSpPr>
        <p:spPr>
          <a:xfrm>
            <a:off x="2272824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1-1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5BFBD9-DD9E-EFAB-3765-439A91DB740B}"/>
              </a:ext>
            </a:extLst>
          </p:cNvPr>
          <p:cNvSpPr/>
          <p:nvPr/>
        </p:nvSpPr>
        <p:spPr>
          <a:xfrm>
            <a:off x="2554213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1-2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68F0F6-A1F2-D6DD-0483-FDD614ABC668}"/>
              </a:ext>
            </a:extLst>
          </p:cNvPr>
          <p:cNvSpPr/>
          <p:nvPr/>
        </p:nvSpPr>
        <p:spPr>
          <a:xfrm>
            <a:off x="2809165" y="2518174"/>
            <a:ext cx="254952" cy="19812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 err="1"/>
              <a:t>MaxPooling</a:t>
            </a:r>
            <a:endParaRPr lang="en-SG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479C20-562E-839E-39A4-083DF3586234}"/>
              </a:ext>
            </a:extLst>
          </p:cNvPr>
          <p:cNvSpPr/>
          <p:nvPr/>
        </p:nvSpPr>
        <p:spPr>
          <a:xfrm>
            <a:off x="3267316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2-1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AA1B8-5482-8230-E444-BCB2039A2C8E}"/>
              </a:ext>
            </a:extLst>
          </p:cNvPr>
          <p:cNvSpPr/>
          <p:nvPr/>
        </p:nvSpPr>
        <p:spPr>
          <a:xfrm>
            <a:off x="3548705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2-2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D20C3E-48D1-FF2C-4A95-CC4A765D826D}"/>
              </a:ext>
            </a:extLst>
          </p:cNvPr>
          <p:cNvSpPr/>
          <p:nvPr/>
        </p:nvSpPr>
        <p:spPr>
          <a:xfrm>
            <a:off x="3803657" y="2518174"/>
            <a:ext cx="254952" cy="19812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 err="1"/>
              <a:t>MaxPooling</a:t>
            </a:r>
            <a:endParaRPr lang="en-SG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228EF6-2289-097E-C65A-CC727E467D7C}"/>
              </a:ext>
            </a:extLst>
          </p:cNvPr>
          <p:cNvSpPr/>
          <p:nvPr/>
        </p:nvSpPr>
        <p:spPr>
          <a:xfrm>
            <a:off x="4857120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3-3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0043A9-3B80-8733-8B96-07E2FB940B33}"/>
              </a:ext>
            </a:extLst>
          </p:cNvPr>
          <p:cNvSpPr/>
          <p:nvPr/>
        </p:nvSpPr>
        <p:spPr>
          <a:xfrm>
            <a:off x="5138509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3-4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F677A7-B686-E771-3156-1EAA5F823747}"/>
              </a:ext>
            </a:extLst>
          </p:cNvPr>
          <p:cNvSpPr/>
          <p:nvPr/>
        </p:nvSpPr>
        <p:spPr>
          <a:xfrm>
            <a:off x="5393461" y="2518174"/>
            <a:ext cx="254952" cy="19812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 err="1"/>
              <a:t>MaxPooling</a:t>
            </a:r>
            <a:endParaRPr lang="en-SG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29FC55-E402-22D4-47CF-41E944E5A769}"/>
              </a:ext>
            </a:extLst>
          </p:cNvPr>
          <p:cNvSpPr/>
          <p:nvPr/>
        </p:nvSpPr>
        <p:spPr>
          <a:xfrm>
            <a:off x="4343607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3-1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655ADD-FE76-6BDC-9F93-F517FA94FD6C}"/>
              </a:ext>
            </a:extLst>
          </p:cNvPr>
          <p:cNvSpPr/>
          <p:nvPr/>
        </p:nvSpPr>
        <p:spPr>
          <a:xfrm>
            <a:off x="4624996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3-2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C16250-8DD4-BF1C-9893-B6F9914A830F}"/>
              </a:ext>
            </a:extLst>
          </p:cNvPr>
          <p:cNvSpPr/>
          <p:nvPr/>
        </p:nvSpPr>
        <p:spPr>
          <a:xfrm>
            <a:off x="6446416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3-3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A74549-EC03-8E2D-1014-BB67F052FE24}"/>
              </a:ext>
            </a:extLst>
          </p:cNvPr>
          <p:cNvSpPr/>
          <p:nvPr/>
        </p:nvSpPr>
        <p:spPr>
          <a:xfrm>
            <a:off x="6727805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3-4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532477-5B53-31EB-CD26-15D83171B88F}"/>
              </a:ext>
            </a:extLst>
          </p:cNvPr>
          <p:cNvSpPr/>
          <p:nvPr/>
        </p:nvSpPr>
        <p:spPr>
          <a:xfrm>
            <a:off x="6982757" y="2518174"/>
            <a:ext cx="254952" cy="19812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 err="1"/>
              <a:t>MaxPooling</a:t>
            </a:r>
            <a:endParaRPr lang="en-SG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56B2C3-AF07-1330-AEB4-DDC744D1B139}"/>
              </a:ext>
            </a:extLst>
          </p:cNvPr>
          <p:cNvSpPr/>
          <p:nvPr/>
        </p:nvSpPr>
        <p:spPr>
          <a:xfrm>
            <a:off x="5932903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3-1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F955FF-2D47-4157-34B5-ACB3857813B2}"/>
              </a:ext>
            </a:extLst>
          </p:cNvPr>
          <p:cNvSpPr/>
          <p:nvPr/>
        </p:nvSpPr>
        <p:spPr>
          <a:xfrm>
            <a:off x="6214292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3-2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9ACF67-5A78-B0B6-31EF-F6F279F6ED91}"/>
              </a:ext>
            </a:extLst>
          </p:cNvPr>
          <p:cNvSpPr/>
          <p:nvPr/>
        </p:nvSpPr>
        <p:spPr>
          <a:xfrm>
            <a:off x="7981112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4-3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E4AC9E-37E2-3C0F-A7A9-7D121A562222}"/>
              </a:ext>
            </a:extLst>
          </p:cNvPr>
          <p:cNvSpPr/>
          <p:nvPr/>
        </p:nvSpPr>
        <p:spPr>
          <a:xfrm>
            <a:off x="8262501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4-4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E4DDCDB-A837-D3D3-CB35-0E853D609761}"/>
              </a:ext>
            </a:extLst>
          </p:cNvPr>
          <p:cNvSpPr/>
          <p:nvPr/>
        </p:nvSpPr>
        <p:spPr>
          <a:xfrm>
            <a:off x="8517453" y="2518174"/>
            <a:ext cx="254952" cy="19812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 err="1"/>
              <a:t>MaxPooling</a:t>
            </a:r>
            <a:endParaRPr lang="en-SG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E6267E-F15B-8A85-2633-2B4BBB6BEE0B}"/>
              </a:ext>
            </a:extLst>
          </p:cNvPr>
          <p:cNvSpPr/>
          <p:nvPr/>
        </p:nvSpPr>
        <p:spPr>
          <a:xfrm>
            <a:off x="7467599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4-1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32A44F-9957-CA65-C19E-A041370F4761}"/>
              </a:ext>
            </a:extLst>
          </p:cNvPr>
          <p:cNvSpPr/>
          <p:nvPr/>
        </p:nvSpPr>
        <p:spPr>
          <a:xfrm>
            <a:off x="7748988" y="2518174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4-2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2E155E-4AE3-22EE-F017-275756FB5480}"/>
              </a:ext>
            </a:extLst>
          </p:cNvPr>
          <p:cNvSpPr/>
          <p:nvPr/>
        </p:nvSpPr>
        <p:spPr>
          <a:xfrm>
            <a:off x="9685173" y="2518174"/>
            <a:ext cx="254952" cy="19812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Dense </a:t>
            </a:r>
            <a:r>
              <a:rPr lang="en-SG" dirty="0" err="1"/>
              <a:t>Relu</a:t>
            </a:r>
            <a:endParaRPr lang="en-SG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DB9DA31-BC2D-0503-8EE4-1C01B153F0D9}"/>
              </a:ext>
            </a:extLst>
          </p:cNvPr>
          <p:cNvSpPr/>
          <p:nvPr/>
        </p:nvSpPr>
        <p:spPr>
          <a:xfrm>
            <a:off x="10221514" y="2518174"/>
            <a:ext cx="254952" cy="198120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Dense </a:t>
            </a:r>
            <a:r>
              <a:rPr lang="en-SG" dirty="0" err="1"/>
              <a:t>Softmax</a:t>
            </a:r>
            <a:endParaRPr lang="en-SG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D9BC3C-51C2-308D-C2F4-05309C47461D}"/>
              </a:ext>
            </a:extLst>
          </p:cNvPr>
          <p:cNvSpPr/>
          <p:nvPr/>
        </p:nvSpPr>
        <p:spPr>
          <a:xfrm>
            <a:off x="9171660" y="2518174"/>
            <a:ext cx="254952" cy="19812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Dense </a:t>
            </a:r>
            <a:r>
              <a:rPr lang="en-SG" dirty="0" err="1"/>
              <a:t>Relu</a:t>
            </a:r>
            <a:endParaRPr lang="en-SG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D318482-BA19-C341-45E1-32425CD907D2}"/>
              </a:ext>
            </a:extLst>
          </p:cNvPr>
          <p:cNvCxnSpPr>
            <a:cxnSpLocks/>
          </p:cNvCxnSpPr>
          <p:nvPr/>
        </p:nvCxnSpPr>
        <p:spPr>
          <a:xfrm>
            <a:off x="2092960" y="2223535"/>
            <a:ext cx="68996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A3A8B23-19E2-7485-A400-4C10133C7A11}"/>
              </a:ext>
            </a:extLst>
          </p:cNvPr>
          <p:cNvCxnSpPr>
            <a:endCxn id="4" idx="1"/>
          </p:cNvCxnSpPr>
          <p:nvPr/>
        </p:nvCxnSpPr>
        <p:spPr>
          <a:xfrm rot="16200000" flipH="1">
            <a:off x="1540272" y="2776223"/>
            <a:ext cx="1285240" cy="17986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062E3577-0BAC-F6F0-5B75-A94BC21ACA4B}"/>
              </a:ext>
            </a:extLst>
          </p:cNvPr>
          <p:cNvCxnSpPr>
            <a:cxnSpLocks/>
            <a:endCxn id="22" idx="3"/>
          </p:cNvCxnSpPr>
          <p:nvPr/>
        </p:nvCxnSpPr>
        <p:spPr>
          <a:xfrm rot="5400000">
            <a:off x="8239897" y="2756042"/>
            <a:ext cx="1285242" cy="22022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15B25F0-9629-7DD5-10C2-98B967BF117E}"/>
              </a:ext>
            </a:extLst>
          </p:cNvPr>
          <p:cNvSpPr txBox="1"/>
          <p:nvPr/>
        </p:nvSpPr>
        <p:spPr>
          <a:xfrm>
            <a:off x="2937620" y="1714500"/>
            <a:ext cx="4184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Pre-trained network- Frozen weights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CE4882F-2BD4-B0D4-F2E5-AC7BD71273F5}"/>
              </a:ext>
            </a:extLst>
          </p:cNvPr>
          <p:cNvCxnSpPr>
            <a:cxnSpLocks/>
          </p:cNvCxnSpPr>
          <p:nvPr/>
        </p:nvCxnSpPr>
        <p:spPr>
          <a:xfrm>
            <a:off x="9171660" y="2223533"/>
            <a:ext cx="130480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DE3FB90-C6CF-C7D1-7071-B4139B54C941}"/>
              </a:ext>
            </a:extLst>
          </p:cNvPr>
          <p:cNvCxnSpPr>
            <a:cxnSpLocks/>
          </p:cNvCxnSpPr>
          <p:nvPr/>
        </p:nvCxnSpPr>
        <p:spPr>
          <a:xfrm>
            <a:off x="9171660" y="2223533"/>
            <a:ext cx="0" cy="2946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C3E799B-882B-DEF1-A25E-D8C98E3C1E24}"/>
              </a:ext>
            </a:extLst>
          </p:cNvPr>
          <p:cNvCxnSpPr>
            <a:cxnSpLocks/>
          </p:cNvCxnSpPr>
          <p:nvPr/>
        </p:nvCxnSpPr>
        <p:spPr>
          <a:xfrm>
            <a:off x="10476466" y="2223533"/>
            <a:ext cx="0" cy="2946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A04F4DA-6BE0-CD04-1906-5CCF4FBA4EEA}"/>
              </a:ext>
            </a:extLst>
          </p:cNvPr>
          <p:cNvSpPr txBox="1"/>
          <p:nvPr/>
        </p:nvSpPr>
        <p:spPr>
          <a:xfrm>
            <a:off x="8992631" y="1783078"/>
            <a:ext cx="1228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Classifier</a:t>
            </a:r>
          </a:p>
        </p:txBody>
      </p:sp>
      <p:sp>
        <p:nvSpPr>
          <p:cNvPr id="51" name="Action Button: Go Forward or Next 5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4EB46D0-A601-F0FD-5160-C44BC9755A3C}"/>
              </a:ext>
            </a:extLst>
          </p:cNvPr>
          <p:cNvSpPr/>
          <p:nvPr/>
        </p:nvSpPr>
        <p:spPr>
          <a:xfrm>
            <a:off x="1056640" y="2936240"/>
            <a:ext cx="637065" cy="105664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" name="Action Button: Go Forward or Next 5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6B2EDE6-DAD4-5C4A-5D06-1B6D1A1E7B29}"/>
              </a:ext>
            </a:extLst>
          </p:cNvPr>
          <p:cNvSpPr/>
          <p:nvPr/>
        </p:nvSpPr>
        <p:spPr>
          <a:xfrm>
            <a:off x="10940116" y="2900680"/>
            <a:ext cx="637065" cy="105664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FF8CDDC-BE09-2325-BB3A-BDCE12AE5459}"/>
              </a:ext>
            </a:extLst>
          </p:cNvPr>
          <p:cNvSpPr txBox="1"/>
          <p:nvPr/>
        </p:nvSpPr>
        <p:spPr>
          <a:xfrm>
            <a:off x="1028992" y="4167392"/>
            <a:ext cx="112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Input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651EFAB-EEEE-AD49-3660-D2524FE1B1BE}"/>
              </a:ext>
            </a:extLst>
          </p:cNvPr>
          <p:cNvSpPr txBox="1"/>
          <p:nvPr/>
        </p:nvSpPr>
        <p:spPr>
          <a:xfrm>
            <a:off x="10873937" y="4130043"/>
            <a:ext cx="112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Output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0F1A93-0B2B-BD23-4830-98E022A5A6D9}"/>
              </a:ext>
            </a:extLst>
          </p:cNvPr>
          <p:cNvSpPr txBox="1"/>
          <p:nvPr/>
        </p:nvSpPr>
        <p:spPr>
          <a:xfrm>
            <a:off x="1838960" y="4886960"/>
            <a:ext cx="94792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dirty="0"/>
              <a:t>In model 5, I will remove some layers in the Classifier layers.</a:t>
            </a:r>
          </a:p>
        </p:txBody>
      </p:sp>
    </p:spTree>
    <p:extLst>
      <p:ext uri="{BB962C8B-B14F-4D97-AF65-F5344CB8AC3E}">
        <p14:creationId xmlns:p14="http://schemas.microsoft.com/office/powerpoint/2010/main" val="615724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23094-72E1-AD8B-BF83-D08F8F0A2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991" y="-177802"/>
            <a:ext cx="10018713" cy="1752599"/>
          </a:xfrm>
        </p:spPr>
        <p:txBody>
          <a:bodyPr/>
          <a:lstStyle/>
          <a:p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br>
              <a:rPr lang="en-SG" dirty="0"/>
            </a:br>
            <a:r>
              <a:rPr lang="en-SG" dirty="0"/>
              <a:t>Model 6- VGG-19 architecture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77C8E8-F45D-E858-2192-AEBB16E8157F}"/>
              </a:ext>
            </a:extLst>
          </p:cNvPr>
          <p:cNvSpPr/>
          <p:nvPr/>
        </p:nvSpPr>
        <p:spPr>
          <a:xfrm>
            <a:off x="1432943" y="2438399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1-1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5BFBD9-DD9E-EFAB-3765-439A91DB740B}"/>
              </a:ext>
            </a:extLst>
          </p:cNvPr>
          <p:cNvSpPr/>
          <p:nvPr/>
        </p:nvSpPr>
        <p:spPr>
          <a:xfrm>
            <a:off x="1714332" y="2438399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1-2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68F0F6-A1F2-D6DD-0483-FDD614ABC668}"/>
              </a:ext>
            </a:extLst>
          </p:cNvPr>
          <p:cNvSpPr/>
          <p:nvPr/>
        </p:nvSpPr>
        <p:spPr>
          <a:xfrm>
            <a:off x="1969284" y="2438399"/>
            <a:ext cx="254952" cy="19812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 err="1"/>
              <a:t>MaxPooling</a:t>
            </a:r>
            <a:endParaRPr lang="en-SG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479C20-562E-839E-39A4-083DF3586234}"/>
              </a:ext>
            </a:extLst>
          </p:cNvPr>
          <p:cNvSpPr/>
          <p:nvPr/>
        </p:nvSpPr>
        <p:spPr>
          <a:xfrm>
            <a:off x="2427435" y="2438399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2-1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AA1B8-5482-8230-E444-BCB2039A2C8E}"/>
              </a:ext>
            </a:extLst>
          </p:cNvPr>
          <p:cNvSpPr/>
          <p:nvPr/>
        </p:nvSpPr>
        <p:spPr>
          <a:xfrm>
            <a:off x="2708824" y="2438399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2-2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D20C3E-48D1-FF2C-4A95-CC4A765D826D}"/>
              </a:ext>
            </a:extLst>
          </p:cNvPr>
          <p:cNvSpPr/>
          <p:nvPr/>
        </p:nvSpPr>
        <p:spPr>
          <a:xfrm>
            <a:off x="2963776" y="2438399"/>
            <a:ext cx="254952" cy="19812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 err="1"/>
              <a:t>MaxPooling</a:t>
            </a:r>
            <a:endParaRPr lang="en-SG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228EF6-2289-097E-C65A-CC727E467D7C}"/>
              </a:ext>
            </a:extLst>
          </p:cNvPr>
          <p:cNvSpPr/>
          <p:nvPr/>
        </p:nvSpPr>
        <p:spPr>
          <a:xfrm>
            <a:off x="4017239" y="2438399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3-3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0043A9-3B80-8733-8B96-07E2FB940B33}"/>
              </a:ext>
            </a:extLst>
          </p:cNvPr>
          <p:cNvSpPr/>
          <p:nvPr/>
        </p:nvSpPr>
        <p:spPr>
          <a:xfrm>
            <a:off x="4298628" y="2438399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3-4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F677A7-B686-E771-3156-1EAA5F823747}"/>
              </a:ext>
            </a:extLst>
          </p:cNvPr>
          <p:cNvSpPr/>
          <p:nvPr/>
        </p:nvSpPr>
        <p:spPr>
          <a:xfrm>
            <a:off x="4553580" y="2438399"/>
            <a:ext cx="254952" cy="19812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 err="1"/>
              <a:t>MaxPooling</a:t>
            </a:r>
            <a:endParaRPr lang="en-SG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29FC55-E402-22D4-47CF-41E944E5A769}"/>
              </a:ext>
            </a:extLst>
          </p:cNvPr>
          <p:cNvSpPr/>
          <p:nvPr/>
        </p:nvSpPr>
        <p:spPr>
          <a:xfrm>
            <a:off x="3503726" y="2438399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3-1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655ADD-FE76-6BDC-9F93-F517FA94FD6C}"/>
              </a:ext>
            </a:extLst>
          </p:cNvPr>
          <p:cNvSpPr/>
          <p:nvPr/>
        </p:nvSpPr>
        <p:spPr>
          <a:xfrm>
            <a:off x="3785115" y="2438399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3-2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C16250-8DD4-BF1C-9893-B6F9914A830F}"/>
              </a:ext>
            </a:extLst>
          </p:cNvPr>
          <p:cNvSpPr/>
          <p:nvPr/>
        </p:nvSpPr>
        <p:spPr>
          <a:xfrm>
            <a:off x="5606535" y="2438399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3-3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A74549-EC03-8E2D-1014-BB67F052FE24}"/>
              </a:ext>
            </a:extLst>
          </p:cNvPr>
          <p:cNvSpPr/>
          <p:nvPr/>
        </p:nvSpPr>
        <p:spPr>
          <a:xfrm>
            <a:off x="5887924" y="2438399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3-4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532477-5B53-31EB-CD26-15D83171B88F}"/>
              </a:ext>
            </a:extLst>
          </p:cNvPr>
          <p:cNvSpPr/>
          <p:nvPr/>
        </p:nvSpPr>
        <p:spPr>
          <a:xfrm>
            <a:off x="6142876" y="2438399"/>
            <a:ext cx="254952" cy="19812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 err="1"/>
              <a:t>MaxPooling</a:t>
            </a:r>
            <a:endParaRPr lang="en-SG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56B2C3-AF07-1330-AEB4-DDC744D1B139}"/>
              </a:ext>
            </a:extLst>
          </p:cNvPr>
          <p:cNvSpPr/>
          <p:nvPr/>
        </p:nvSpPr>
        <p:spPr>
          <a:xfrm>
            <a:off x="5093022" y="2438399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3-1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F955FF-2D47-4157-34B5-ACB3857813B2}"/>
              </a:ext>
            </a:extLst>
          </p:cNvPr>
          <p:cNvSpPr/>
          <p:nvPr/>
        </p:nvSpPr>
        <p:spPr>
          <a:xfrm>
            <a:off x="5374411" y="2438399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3-2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9ACF67-5A78-B0B6-31EF-F6F279F6ED91}"/>
              </a:ext>
            </a:extLst>
          </p:cNvPr>
          <p:cNvSpPr/>
          <p:nvPr/>
        </p:nvSpPr>
        <p:spPr>
          <a:xfrm>
            <a:off x="7141231" y="2438399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4-3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E4AC9E-37E2-3C0F-A7A9-7D121A562222}"/>
              </a:ext>
            </a:extLst>
          </p:cNvPr>
          <p:cNvSpPr/>
          <p:nvPr/>
        </p:nvSpPr>
        <p:spPr>
          <a:xfrm>
            <a:off x="7422620" y="2438399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4-4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E4DDCDB-A837-D3D3-CB35-0E853D609761}"/>
              </a:ext>
            </a:extLst>
          </p:cNvPr>
          <p:cNvSpPr/>
          <p:nvPr/>
        </p:nvSpPr>
        <p:spPr>
          <a:xfrm>
            <a:off x="7677572" y="2438399"/>
            <a:ext cx="254952" cy="19812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 err="1"/>
              <a:t>MaxPooling</a:t>
            </a:r>
            <a:endParaRPr lang="en-SG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E6267E-F15B-8A85-2633-2B4BBB6BEE0B}"/>
              </a:ext>
            </a:extLst>
          </p:cNvPr>
          <p:cNvSpPr/>
          <p:nvPr/>
        </p:nvSpPr>
        <p:spPr>
          <a:xfrm>
            <a:off x="6627718" y="2438399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4-1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32A44F-9957-CA65-C19E-A041370F4761}"/>
              </a:ext>
            </a:extLst>
          </p:cNvPr>
          <p:cNvSpPr/>
          <p:nvPr/>
        </p:nvSpPr>
        <p:spPr>
          <a:xfrm>
            <a:off x="6909107" y="2438399"/>
            <a:ext cx="254952" cy="198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Conv2D 4-2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2E155E-4AE3-22EE-F017-275756FB5480}"/>
              </a:ext>
            </a:extLst>
          </p:cNvPr>
          <p:cNvSpPr/>
          <p:nvPr/>
        </p:nvSpPr>
        <p:spPr>
          <a:xfrm>
            <a:off x="8767191" y="2436898"/>
            <a:ext cx="254952" cy="19812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Batch 1-3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DB9DA31-BC2D-0503-8EE4-1C01B153F0D9}"/>
              </a:ext>
            </a:extLst>
          </p:cNvPr>
          <p:cNvSpPr/>
          <p:nvPr/>
        </p:nvSpPr>
        <p:spPr>
          <a:xfrm>
            <a:off x="10629682" y="2436897"/>
            <a:ext cx="254952" cy="198120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Dense </a:t>
            </a:r>
            <a:r>
              <a:rPr lang="en-SG" dirty="0" err="1"/>
              <a:t>Softmax</a:t>
            </a:r>
            <a:endParaRPr lang="en-SG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D9BC3C-51C2-308D-C2F4-05309C47461D}"/>
              </a:ext>
            </a:extLst>
          </p:cNvPr>
          <p:cNvSpPr/>
          <p:nvPr/>
        </p:nvSpPr>
        <p:spPr>
          <a:xfrm>
            <a:off x="8280226" y="2436900"/>
            <a:ext cx="254952" cy="19812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Dense </a:t>
            </a:r>
            <a:r>
              <a:rPr lang="en-SG" dirty="0" err="1"/>
              <a:t>Relu</a:t>
            </a:r>
            <a:r>
              <a:rPr lang="en-SG" dirty="0"/>
              <a:t> 1-1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DA97BC3-6D64-37E9-E91A-B85072ACF027}"/>
              </a:ext>
            </a:extLst>
          </p:cNvPr>
          <p:cNvSpPr/>
          <p:nvPr/>
        </p:nvSpPr>
        <p:spPr>
          <a:xfrm>
            <a:off x="8539530" y="2436899"/>
            <a:ext cx="254952" cy="19812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Dropout 1-2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D318482-BA19-C341-45E1-32425CD907D2}"/>
              </a:ext>
            </a:extLst>
          </p:cNvPr>
          <p:cNvCxnSpPr>
            <a:cxnSpLocks/>
          </p:cNvCxnSpPr>
          <p:nvPr/>
        </p:nvCxnSpPr>
        <p:spPr>
          <a:xfrm>
            <a:off x="1253079" y="2143760"/>
            <a:ext cx="68996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A3A8B23-19E2-7485-A400-4C10133C7A11}"/>
              </a:ext>
            </a:extLst>
          </p:cNvPr>
          <p:cNvCxnSpPr>
            <a:endCxn id="4" idx="1"/>
          </p:cNvCxnSpPr>
          <p:nvPr/>
        </p:nvCxnSpPr>
        <p:spPr>
          <a:xfrm rot="16200000" flipH="1">
            <a:off x="700391" y="2696448"/>
            <a:ext cx="1285240" cy="17986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062E3577-0BAC-F6F0-5B75-A94BC21ACA4B}"/>
              </a:ext>
            </a:extLst>
          </p:cNvPr>
          <p:cNvCxnSpPr>
            <a:cxnSpLocks/>
            <a:endCxn id="22" idx="3"/>
          </p:cNvCxnSpPr>
          <p:nvPr/>
        </p:nvCxnSpPr>
        <p:spPr>
          <a:xfrm rot="5400000">
            <a:off x="7400016" y="2676267"/>
            <a:ext cx="1285242" cy="22022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15B25F0-9629-7DD5-10C2-98B967BF117E}"/>
              </a:ext>
            </a:extLst>
          </p:cNvPr>
          <p:cNvSpPr txBox="1"/>
          <p:nvPr/>
        </p:nvSpPr>
        <p:spPr>
          <a:xfrm>
            <a:off x="2097739" y="1634725"/>
            <a:ext cx="4184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Pre-trained network- Frozen weights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CE4882F-2BD4-B0D4-F2E5-AC7BD71273F5}"/>
              </a:ext>
            </a:extLst>
          </p:cNvPr>
          <p:cNvCxnSpPr>
            <a:cxnSpLocks/>
          </p:cNvCxnSpPr>
          <p:nvPr/>
        </p:nvCxnSpPr>
        <p:spPr>
          <a:xfrm>
            <a:off x="8331779" y="2143758"/>
            <a:ext cx="237432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DE3FB90-C6CF-C7D1-7071-B4139B54C941}"/>
              </a:ext>
            </a:extLst>
          </p:cNvPr>
          <p:cNvCxnSpPr>
            <a:cxnSpLocks/>
          </p:cNvCxnSpPr>
          <p:nvPr/>
        </p:nvCxnSpPr>
        <p:spPr>
          <a:xfrm>
            <a:off x="8331779" y="2143758"/>
            <a:ext cx="0" cy="2946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C3E799B-882B-DEF1-A25E-D8C98E3C1E24}"/>
              </a:ext>
            </a:extLst>
          </p:cNvPr>
          <p:cNvCxnSpPr>
            <a:cxnSpLocks/>
          </p:cNvCxnSpPr>
          <p:nvPr/>
        </p:nvCxnSpPr>
        <p:spPr>
          <a:xfrm>
            <a:off x="10721165" y="2110271"/>
            <a:ext cx="0" cy="2946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A04F4DA-6BE0-CD04-1906-5CCF4FBA4EEA}"/>
              </a:ext>
            </a:extLst>
          </p:cNvPr>
          <p:cNvSpPr txBox="1"/>
          <p:nvPr/>
        </p:nvSpPr>
        <p:spPr>
          <a:xfrm>
            <a:off x="8152750" y="1703303"/>
            <a:ext cx="1228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Classifier</a:t>
            </a:r>
          </a:p>
        </p:txBody>
      </p:sp>
      <p:sp>
        <p:nvSpPr>
          <p:cNvPr id="51" name="Action Button: Go Forward or Next 5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4EB46D0-A601-F0FD-5160-C44BC9755A3C}"/>
              </a:ext>
            </a:extLst>
          </p:cNvPr>
          <p:cNvSpPr/>
          <p:nvPr/>
        </p:nvSpPr>
        <p:spPr>
          <a:xfrm>
            <a:off x="376029" y="2900680"/>
            <a:ext cx="637065" cy="105664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" name="Action Button: Go Forward or Next 5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6B2EDE6-DAD4-5C4A-5D06-1B6D1A1E7B29}"/>
              </a:ext>
            </a:extLst>
          </p:cNvPr>
          <p:cNvSpPr/>
          <p:nvPr/>
        </p:nvSpPr>
        <p:spPr>
          <a:xfrm>
            <a:off x="11400848" y="2936240"/>
            <a:ext cx="637065" cy="105664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FF8CDDC-BE09-2325-BB3A-BDCE12AE5459}"/>
              </a:ext>
            </a:extLst>
          </p:cNvPr>
          <p:cNvSpPr txBox="1"/>
          <p:nvPr/>
        </p:nvSpPr>
        <p:spPr>
          <a:xfrm>
            <a:off x="541327" y="4386113"/>
            <a:ext cx="112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Input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651EFAB-EEEE-AD49-3660-D2524FE1B1BE}"/>
              </a:ext>
            </a:extLst>
          </p:cNvPr>
          <p:cNvSpPr txBox="1"/>
          <p:nvPr/>
        </p:nvSpPr>
        <p:spPr>
          <a:xfrm>
            <a:off x="10873937" y="4130043"/>
            <a:ext cx="112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Output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BF08575-1638-C27B-006A-E23949FBFA98}"/>
              </a:ext>
            </a:extLst>
          </p:cNvPr>
          <p:cNvSpPr/>
          <p:nvPr/>
        </p:nvSpPr>
        <p:spPr>
          <a:xfrm>
            <a:off x="9518692" y="2436897"/>
            <a:ext cx="254952" cy="19812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Batch 2-3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3A74F32-7227-46CB-9145-EAE3D3D15CE7}"/>
              </a:ext>
            </a:extLst>
          </p:cNvPr>
          <p:cNvSpPr/>
          <p:nvPr/>
        </p:nvSpPr>
        <p:spPr>
          <a:xfrm>
            <a:off x="9031727" y="2436899"/>
            <a:ext cx="254952" cy="19812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Dense </a:t>
            </a:r>
            <a:r>
              <a:rPr lang="en-SG" dirty="0" err="1"/>
              <a:t>Relu</a:t>
            </a:r>
            <a:r>
              <a:rPr lang="en-SG" dirty="0"/>
              <a:t> 2-1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CA03B7F-94AF-C812-3401-BA562612D67B}"/>
              </a:ext>
            </a:extLst>
          </p:cNvPr>
          <p:cNvSpPr/>
          <p:nvPr/>
        </p:nvSpPr>
        <p:spPr>
          <a:xfrm>
            <a:off x="9291031" y="2436898"/>
            <a:ext cx="254952" cy="19812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Dropout 2-2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3E81DA3-6AB1-94FD-DC13-F40276D45075}"/>
              </a:ext>
            </a:extLst>
          </p:cNvPr>
          <p:cNvSpPr/>
          <p:nvPr/>
        </p:nvSpPr>
        <p:spPr>
          <a:xfrm>
            <a:off x="10283312" y="2438397"/>
            <a:ext cx="254952" cy="19812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Batch 3-3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121BCB4-8982-BE9C-D71D-4A56E992E943}"/>
              </a:ext>
            </a:extLst>
          </p:cNvPr>
          <p:cNvSpPr/>
          <p:nvPr/>
        </p:nvSpPr>
        <p:spPr>
          <a:xfrm>
            <a:off x="9796347" y="2438399"/>
            <a:ext cx="254952" cy="19812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Dense </a:t>
            </a:r>
            <a:r>
              <a:rPr lang="en-SG" dirty="0" err="1"/>
              <a:t>Relu</a:t>
            </a:r>
            <a:r>
              <a:rPr lang="en-SG" dirty="0"/>
              <a:t> 3-1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8A9F6D5-E4C6-7FE0-3F10-49ED23B24AA0}"/>
              </a:ext>
            </a:extLst>
          </p:cNvPr>
          <p:cNvSpPr/>
          <p:nvPr/>
        </p:nvSpPr>
        <p:spPr>
          <a:xfrm>
            <a:off x="10055651" y="2438398"/>
            <a:ext cx="254952" cy="19812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SG" dirty="0"/>
              <a:t>Dropout 3-2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F48280-B4F9-1600-A5A1-CD6B58E7C88A}"/>
              </a:ext>
            </a:extLst>
          </p:cNvPr>
          <p:cNvSpPr txBox="1"/>
          <p:nvPr/>
        </p:nvSpPr>
        <p:spPr>
          <a:xfrm>
            <a:off x="1560419" y="4829612"/>
            <a:ext cx="863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</a:rPr>
              <a:t>In model 6, I will add in more layers to the Classifier layers. </a:t>
            </a:r>
          </a:p>
          <a:p>
            <a:endParaRPr lang="en-SG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ECF5B6-6DED-CECF-547A-C91D76667823}"/>
              </a:ext>
            </a:extLst>
          </p:cNvPr>
          <p:cNvSpPr txBox="1"/>
          <p:nvPr/>
        </p:nvSpPr>
        <p:spPr>
          <a:xfrm>
            <a:off x="3232096" y="5575347"/>
            <a:ext cx="863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Batch </a:t>
            </a:r>
            <a:r>
              <a:rPr lang="en-SG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Nomralization</a:t>
            </a:r>
            <a:r>
              <a:rPr lang="en-SG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 </a:t>
            </a:r>
            <a:r>
              <a:rPr lang="en-SG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It is a technique to train deep neural networks to standardise the inputs to a layer for every mini-batch to stabilise the learning process and reduce the number of training epochs in deep network training</a:t>
            </a:r>
            <a:endParaRPr lang="en-SG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SG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9894D8-CEE8-8944-E83B-052E9154DF7D}"/>
              </a:ext>
            </a:extLst>
          </p:cNvPr>
          <p:cNvCxnSpPr/>
          <p:nvPr/>
        </p:nvCxnSpPr>
        <p:spPr>
          <a:xfrm flipH="1" flipV="1">
            <a:off x="8899451" y="4130043"/>
            <a:ext cx="297712" cy="18056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573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116D-F195-0FEE-943B-4135DD4F8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286" y="272695"/>
            <a:ext cx="10018713" cy="1019176"/>
          </a:xfrm>
        </p:spPr>
        <p:txBody>
          <a:bodyPr/>
          <a:lstStyle/>
          <a:p>
            <a:r>
              <a:rPr lang="en-SG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AA795-B476-2AF3-8677-E8BC4B8D47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97293" y="1504950"/>
            <a:ext cx="10394707" cy="4933950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Background</a:t>
            </a:r>
          </a:p>
          <a:p>
            <a:r>
              <a:rPr lang="en-SG" b="1" dirty="0">
                <a:latin typeface="Roboto" panose="02000000000000000000" pitchFamily="2" charset="0"/>
                <a:ea typeface="Roboto" panose="02000000000000000000" pitchFamily="2" charset="0"/>
              </a:rPr>
              <a:t>Exploratory Data Analysis</a:t>
            </a:r>
          </a:p>
          <a:p>
            <a:r>
              <a:rPr lang="en-SG" b="1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Feature Engineering</a:t>
            </a:r>
          </a:p>
          <a:p>
            <a:r>
              <a:rPr lang="en-SG" b="1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Evaluation Metrics</a:t>
            </a:r>
          </a:p>
          <a:p>
            <a:r>
              <a:rPr lang="en-SG" b="1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CNN Model</a:t>
            </a:r>
          </a:p>
          <a:p>
            <a:r>
              <a:rPr lang="en-SG" b="1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Modelling</a:t>
            </a:r>
          </a:p>
          <a:p>
            <a:r>
              <a:rPr lang="en-SG" b="1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Error Analysis</a:t>
            </a:r>
          </a:p>
          <a:p>
            <a:r>
              <a:rPr lang="en-SG" b="1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Summary</a:t>
            </a:r>
            <a:br>
              <a:rPr lang="en-SG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b="1" i="0" dirty="0">
              <a:solidFill>
                <a:srgbClr val="21212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16443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A410B3-EF75-6500-044C-3FDA20EFFB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46" t="23319" r="17617" b="35014"/>
          <a:stretch/>
        </p:blipFill>
        <p:spPr>
          <a:xfrm>
            <a:off x="144660" y="3984477"/>
            <a:ext cx="6316401" cy="24293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23116D-F195-0FEE-943B-4135DD4F8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286" y="161926"/>
            <a:ext cx="10018713" cy="1238250"/>
          </a:xfrm>
        </p:spPr>
        <p:txBody>
          <a:bodyPr>
            <a:normAutofit fontScale="90000"/>
          </a:bodyPr>
          <a:lstStyle/>
          <a:p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br>
              <a:rPr lang="en-SG" b="1" dirty="0"/>
            </a:br>
            <a:endParaRPr lang="en-SG" b="1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5FAF137-8AD4-F45C-9A2C-14229ECAC59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91960035"/>
              </p:ext>
            </p:extLst>
          </p:nvPr>
        </p:nvGraphicFramePr>
        <p:xfrm>
          <a:off x="104777" y="854075"/>
          <a:ext cx="11668124" cy="274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245">
                  <a:extLst>
                    <a:ext uri="{9D8B030D-6E8A-4147-A177-3AD203B41FA5}">
                      <a16:colId xmlns:a16="http://schemas.microsoft.com/office/drawing/2014/main" val="924884223"/>
                    </a:ext>
                  </a:extLst>
                </a:gridCol>
                <a:gridCol w="3124559">
                  <a:extLst>
                    <a:ext uri="{9D8B030D-6E8A-4147-A177-3AD203B41FA5}">
                      <a16:colId xmlns:a16="http://schemas.microsoft.com/office/drawing/2014/main" val="260115102"/>
                    </a:ext>
                  </a:extLst>
                </a:gridCol>
                <a:gridCol w="1131190">
                  <a:extLst>
                    <a:ext uri="{9D8B030D-6E8A-4147-A177-3AD203B41FA5}">
                      <a16:colId xmlns:a16="http://schemas.microsoft.com/office/drawing/2014/main" val="1554615720"/>
                    </a:ext>
                  </a:extLst>
                </a:gridCol>
                <a:gridCol w="1097080">
                  <a:extLst>
                    <a:ext uri="{9D8B030D-6E8A-4147-A177-3AD203B41FA5}">
                      <a16:colId xmlns:a16="http://schemas.microsoft.com/office/drawing/2014/main" val="560591222"/>
                    </a:ext>
                  </a:extLst>
                </a:gridCol>
                <a:gridCol w="1453802">
                  <a:extLst>
                    <a:ext uri="{9D8B030D-6E8A-4147-A177-3AD203B41FA5}">
                      <a16:colId xmlns:a16="http://schemas.microsoft.com/office/drawing/2014/main" val="2224282246"/>
                    </a:ext>
                  </a:extLst>
                </a:gridCol>
                <a:gridCol w="1431369">
                  <a:extLst>
                    <a:ext uri="{9D8B030D-6E8A-4147-A177-3AD203B41FA5}">
                      <a16:colId xmlns:a16="http://schemas.microsoft.com/office/drawing/2014/main" val="3622773318"/>
                    </a:ext>
                  </a:extLst>
                </a:gridCol>
                <a:gridCol w="1009363">
                  <a:extLst>
                    <a:ext uri="{9D8B030D-6E8A-4147-A177-3AD203B41FA5}">
                      <a16:colId xmlns:a16="http://schemas.microsoft.com/office/drawing/2014/main" val="1512597638"/>
                    </a:ext>
                  </a:extLst>
                </a:gridCol>
                <a:gridCol w="1458516">
                  <a:extLst>
                    <a:ext uri="{9D8B030D-6E8A-4147-A177-3AD203B41FA5}">
                      <a16:colId xmlns:a16="http://schemas.microsoft.com/office/drawing/2014/main" val="38939036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 err="1"/>
                        <a:t>HyperParameters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Epoch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Misclass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Precision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Specificity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730167"/>
                  </a:ext>
                </a:extLst>
              </a:tr>
              <a:tr h="384433">
                <a:tc>
                  <a:txBody>
                    <a:bodyPr/>
                    <a:lstStyle/>
                    <a:p>
                      <a:r>
                        <a:rPr lang="en-SG" dirty="0"/>
                        <a:t>Model 5</a:t>
                      </a:r>
                    </a:p>
                    <a:p>
                      <a:r>
                        <a:rPr lang="en-SG" dirty="0"/>
                        <a:t>-</a:t>
                      </a:r>
                    </a:p>
                    <a:p>
                      <a:r>
                        <a:rPr lang="en-SG" dirty="0"/>
                        <a:t>VGG 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initial_learning_rate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=1e-6,</a:t>
                      </a:r>
                    </a:p>
                    <a:p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decay_steps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=100000,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decay_rate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=0.000005</a:t>
                      </a:r>
                    </a:p>
                    <a:p>
                      <a:pPr fontAlgn="ctr"/>
                      <a:r>
                        <a:rPr lang="en-SG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earlystopping</a:t>
                      </a:r>
                      <a:endParaRPr lang="en-SG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0.7981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0.2019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0.7568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0.9974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0.4658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487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 6</a:t>
                      </a:r>
                    </a:p>
                    <a:p>
                      <a:r>
                        <a:rPr lang="en-SG" dirty="0"/>
                        <a:t>- VGG 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initial_learning_rate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=1e-6,</a:t>
                      </a:r>
                    </a:p>
                    <a:p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decay_steps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=100000,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decay_rate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=0.000005</a:t>
                      </a:r>
                    </a:p>
                    <a:p>
                      <a:pPr fontAlgn="ctr"/>
                      <a:r>
                        <a:rPr lang="en-SG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earlystopping</a:t>
                      </a:r>
                      <a:endParaRPr lang="en-SG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0.8814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0.1186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0.878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0.7821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76567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2420096-491D-5E4D-AD08-F3070B1E7CAD}"/>
              </a:ext>
            </a:extLst>
          </p:cNvPr>
          <p:cNvSpPr txBox="1"/>
          <p:nvPr/>
        </p:nvSpPr>
        <p:spPr>
          <a:xfrm>
            <a:off x="6638925" y="4532531"/>
            <a:ext cx="54084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Model 6- The accuracy and recall both improved using Transfer Learning. </a:t>
            </a:r>
          </a:p>
          <a:p>
            <a:endParaRPr lang="en-SG" dirty="0"/>
          </a:p>
          <a:p>
            <a:r>
              <a:rPr lang="en-SG" dirty="0"/>
              <a:t>The plot on loss and accuracy of train and validation dataset also improves. </a:t>
            </a:r>
          </a:p>
          <a:p>
            <a:endParaRPr lang="en-SG" dirty="0"/>
          </a:p>
          <a:p>
            <a:r>
              <a:rPr lang="en-SG" dirty="0"/>
              <a:t>Model 6 is selected eventually based on best accuracy and recall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D23F92-D525-E068-BFAB-9899F18D52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0" t="40703" r="36893" b="19223"/>
          <a:stretch/>
        </p:blipFill>
        <p:spPr>
          <a:xfrm>
            <a:off x="179085" y="3984477"/>
            <a:ext cx="6247549" cy="24660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85CC84-1B3E-E237-F21F-E935089E6AD2}"/>
              </a:ext>
            </a:extLst>
          </p:cNvPr>
          <p:cNvSpPr txBox="1"/>
          <p:nvPr/>
        </p:nvSpPr>
        <p:spPr>
          <a:xfrm>
            <a:off x="6638925" y="3744277"/>
            <a:ext cx="4989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Model 5-  The accuracy deteriorates. So min level of classifier layers are essential</a:t>
            </a:r>
          </a:p>
        </p:txBody>
      </p:sp>
    </p:spTree>
    <p:extLst>
      <p:ext uri="{BB962C8B-B14F-4D97-AF65-F5344CB8AC3E}">
        <p14:creationId xmlns:p14="http://schemas.microsoft.com/office/powerpoint/2010/main" val="103984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116D-F195-0FEE-943B-4135DD4F8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286" y="161926"/>
            <a:ext cx="10018713" cy="1238250"/>
          </a:xfrm>
        </p:spPr>
        <p:txBody>
          <a:bodyPr>
            <a:normAutofit fontScale="90000"/>
          </a:bodyPr>
          <a:lstStyle/>
          <a:p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Error Analysis- Model 6</a:t>
            </a:r>
            <a:br>
              <a:rPr lang="en-SG" b="1" dirty="0"/>
            </a:br>
            <a:endParaRPr lang="en-SG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7BA26A-F81B-62E2-B017-22D3D49F57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" t="40973" r="69140" b="20124"/>
          <a:stretch/>
        </p:blipFill>
        <p:spPr>
          <a:xfrm>
            <a:off x="5391151" y="846801"/>
            <a:ext cx="5911848" cy="37269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F0E1DA7-962B-0B7A-8BEB-6643BA0715E1}"/>
              </a:ext>
            </a:extLst>
          </p:cNvPr>
          <p:cNvSpPr txBox="1"/>
          <p:nvPr/>
        </p:nvSpPr>
        <p:spPr>
          <a:xfrm>
            <a:off x="2615684" y="876758"/>
            <a:ext cx="2687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False Positive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43AA67-ECA4-7C3C-3735-FBBE4106DFCF}"/>
              </a:ext>
            </a:extLst>
          </p:cNvPr>
          <p:cNvSpPr txBox="1"/>
          <p:nvPr/>
        </p:nvSpPr>
        <p:spPr>
          <a:xfrm>
            <a:off x="2832839" y="3893352"/>
            <a:ext cx="1647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False Negative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A7C973-3953-716D-ABB7-EB355154C2F2}"/>
              </a:ext>
            </a:extLst>
          </p:cNvPr>
          <p:cNvSpPr txBox="1"/>
          <p:nvPr/>
        </p:nvSpPr>
        <p:spPr>
          <a:xfrm>
            <a:off x="5138799" y="4573735"/>
            <a:ext cx="66998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 In first image, this may be due to the poor image quality, where the contrast of the image is not adequate, resulting in the base learners classifying the sample incorrectly.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In second image,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tt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is plausible that such an early stage of pneumonia, where the white infiltrates have just started to appear sparingly in the lungs, was not captured by the CNN models.</a:t>
            </a:r>
          </a:p>
          <a:p>
            <a:pPr algn="l"/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2D08EB-1DA4-4E71-7E17-77BAD422037E}"/>
              </a:ext>
            </a:extLst>
          </p:cNvPr>
          <p:cNvSpPr txBox="1"/>
          <p:nvPr/>
        </p:nvSpPr>
        <p:spPr>
          <a:xfrm>
            <a:off x="1002364" y="3476190"/>
            <a:ext cx="1681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Legend</a:t>
            </a:r>
          </a:p>
          <a:p>
            <a:r>
              <a:rPr lang="en-SG" dirty="0"/>
              <a:t>0:  Normal</a:t>
            </a:r>
          </a:p>
          <a:p>
            <a:r>
              <a:rPr lang="en-SG" dirty="0"/>
              <a:t>1: Pneumonia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8E3C4E-5A4F-063D-112E-02B7C8393C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19" t="56771" r="40346" b="21389"/>
          <a:stretch/>
        </p:blipFill>
        <p:spPr>
          <a:xfrm>
            <a:off x="2319574" y="4333860"/>
            <a:ext cx="2674354" cy="2362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F1D523-A0B3-6B90-9C5D-F2C8C2411D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498" t="44028" r="39252" b="33308"/>
          <a:stretch/>
        </p:blipFill>
        <p:spPr>
          <a:xfrm>
            <a:off x="2133600" y="1279005"/>
            <a:ext cx="2995735" cy="245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73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116D-F195-0FEE-943B-4135DD4F8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286" y="161926"/>
            <a:ext cx="10018713" cy="1238250"/>
          </a:xfrm>
        </p:spPr>
        <p:txBody>
          <a:bodyPr>
            <a:normAutofit fontScale="90000"/>
          </a:bodyPr>
          <a:lstStyle/>
          <a:p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br>
              <a:rPr lang="en-SG" b="1" dirty="0"/>
            </a:br>
            <a:endParaRPr lang="en-SG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A7C973-3953-716D-ABB7-EB355154C2F2}"/>
              </a:ext>
            </a:extLst>
          </p:cNvPr>
          <p:cNvSpPr txBox="1"/>
          <p:nvPr/>
        </p:nvSpPr>
        <p:spPr>
          <a:xfrm>
            <a:off x="1362075" y="1023878"/>
            <a:ext cx="102489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 vast amount of labeled data is difficult to acquire because it requires that expert doctors classify each image, which is an expensive and time-consuming task.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Transfer learning is a work-around to surmount this obstacle. A model trained on a large dataset is re-used and the network weights determined in this model are applied.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The final model is taking weights from the pre-trained model. I introduced additional layers after the Flatten layer so as to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customise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the weights to the X-Ray images.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There is still room for improvement. In the future, we may investigate techniques such 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contrast enhancement of the images or other pre-processing steps to improve the image quality.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segmentation of the lung image before classification to enable the CNN models to achieve improved feature extraction.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ensemble of </a:t>
            </a:r>
            <a:r>
              <a:rPr lang="en-US" dirty="0">
                <a:solidFill>
                  <a:srgbClr val="212121"/>
                </a:solidFill>
                <a:latin typeface="Roboto" panose="02000000000000000000" pitchFamily="2" charset="0"/>
              </a:rPr>
              <a:t>pre-trained models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02867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DAA29-3A8E-E39C-E8E0-4F53E4637D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SG" sz="4400" dirty="0">
                <a:latin typeface="Baguet Script" panose="020B0604020202020204" pitchFamily="2" charset="0"/>
              </a:rPr>
              <a:t>Thank  You</a:t>
            </a:r>
          </a:p>
        </p:txBody>
      </p:sp>
    </p:spTree>
    <p:extLst>
      <p:ext uri="{BB962C8B-B14F-4D97-AF65-F5344CB8AC3E}">
        <p14:creationId xmlns:p14="http://schemas.microsoft.com/office/powerpoint/2010/main" val="4056849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116D-F195-0FEE-943B-4135DD4F8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286" y="272695"/>
            <a:ext cx="10018713" cy="1019176"/>
          </a:xfrm>
        </p:spPr>
        <p:txBody>
          <a:bodyPr/>
          <a:lstStyle/>
          <a:p>
            <a:r>
              <a:rPr lang="en-SG" b="1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AA795-B476-2AF3-8677-E8BC4B8D47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70011" y="1085850"/>
            <a:ext cx="10394707" cy="4933950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There is an outbreak of bacteria in the community that is affecting children and elderly. The infection can be detected via Chest X ray. 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The normal chest X-ray depicts clear lungs without any areas of abnormal opacification in the image. 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Bacterial pneumonia typically exhibits a focal lobar consolidation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whereas viral pneumonia manifests with a more diffuse ‘‘interstitial’’ pattern in both lungs. 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We are establishing a diagnostic tool based on a deep-learning framework for the screening of patients that are affected by this bacteria so that doctors can focus on the treatment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20884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116D-F195-0FEE-943B-4135DD4F8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286" y="272695"/>
            <a:ext cx="10018713" cy="1019176"/>
          </a:xfrm>
        </p:spPr>
        <p:txBody>
          <a:bodyPr/>
          <a:lstStyle/>
          <a:p>
            <a:r>
              <a:rPr lang="en-SG" b="1" dirty="0"/>
              <a:t>Background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B5152D-0022-F116-83E3-370D73C0C12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39239" t="31907" r="39041" b="30667"/>
          <a:stretch/>
        </p:blipFill>
        <p:spPr>
          <a:xfrm>
            <a:off x="7386319" y="1828799"/>
            <a:ext cx="3916679" cy="389255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AF5144-95A3-309A-00D5-6CAC04601D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67" t="11407" r="24917" b="12741"/>
          <a:stretch/>
        </p:blipFill>
        <p:spPr>
          <a:xfrm>
            <a:off x="1724898" y="1828800"/>
            <a:ext cx="4161552" cy="38925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9D5A59-C809-B544-746E-AA42345C28C3}"/>
              </a:ext>
            </a:extLst>
          </p:cNvPr>
          <p:cNvSpPr txBox="1"/>
          <p:nvPr/>
        </p:nvSpPr>
        <p:spPr>
          <a:xfrm>
            <a:off x="2011680" y="5984240"/>
            <a:ext cx="432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focal lobar consolidation</a:t>
            </a:r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DCF7C6-47B7-A79B-6A6C-49BC47B5459D}"/>
              </a:ext>
            </a:extLst>
          </p:cNvPr>
          <p:cNvSpPr txBox="1"/>
          <p:nvPr/>
        </p:nvSpPr>
        <p:spPr>
          <a:xfrm>
            <a:off x="7386319" y="5984240"/>
            <a:ext cx="4262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diffuse ‘‘interstitial’’ in both lungs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26660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116D-F195-0FEE-943B-4135DD4F8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286" y="161925"/>
            <a:ext cx="10018713" cy="1285875"/>
          </a:xfrm>
        </p:spPr>
        <p:txBody>
          <a:bodyPr/>
          <a:lstStyle/>
          <a:p>
            <a:r>
              <a:rPr lang="en-SG" b="1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AA795-B476-2AF3-8677-E8BC4B8D47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90174" y="1356742"/>
            <a:ext cx="10394707" cy="5232754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Datasets:</a:t>
            </a:r>
          </a:p>
          <a:p>
            <a:endParaRPr lang="en-US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endParaRPr lang="en-US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endParaRPr lang="en-US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76EF6D-5718-39AC-20F0-15A2ECEDF0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31" t="33037" r="73832" b="37778"/>
          <a:stretch/>
        </p:blipFill>
        <p:spPr>
          <a:xfrm>
            <a:off x="1204317" y="2023590"/>
            <a:ext cx="3130270" cy="31975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46F6B3-17C2-14EE-A054-D82D1E5EFD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8" t="19261" r="72583" b="53629"/>
          <a:stretch/>
        </p:blipFill>
        <p:spPr>
          <a:xfrm>
            <a:off x="4633298" y="2023590"/>
            <a:ext cx="3216080" cy="31975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AE1CCF-A49B-89AB-AC97-A5A25081BC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78" t="34964" r="72000" b="37926"/>
          <a:stretch/>
        </p:blipFill>
        <p:spPr>
          <a:xfrm>
            <a:off x="8169345" y="1992221"/>
            <a:ext cx="3332481" cy="31266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58D124-ED4C-4102-39BD-30B62D361978}"/>
              </a:ext>
            </a:extLst>
          </p:cNvPr>
          <p:cNvSpPr txBox="1"/>
          <p:nvPr/>
        </p:nvSpPr>
        <p:spPr>
          <a:xfrm>
            <a:off x="696431" y="5482208"/>
            <a:ext cx="375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Normal Train: B&amp;W 1341 pictures</a:t>
            </a:r>
          </a:p>
          <a:p>
            <a:r>
              <a:rPr lang="en-SG" dirty="0"/>
              <a:t>Pneumonia Train: B&amp;W 3875 pictures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9129AA-223C-3ED8-C896-4A6C931A9939}"/>
              </a:ext>
            </a:extLst>
          </p:cNvPr>
          <p:cNvSpPr txBox="1"/>
          <p:nvPr/>
        </p:nvSpPr>
        <p:spPr>
          <a:xfrm>
            <a:off x="4619626" y="5517295"/>
            <a:ext cx="375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Normal Val: B&amp;W 8 pictures</a:t>
            </a:r>
          </a:p>
          <a:p>
            <a:r>
              <a:rPr lang="en-SG" dirty="0"/>
              <a:t>Pneumonia Val: B&amp;W 8 pictures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1DE1DF-2D1A-2A0B-E285-FF588F15E231}"/>
              </a:ext>
            </a:extLst>
          </p:cNvPr>
          <p:cNvSpPr txBox="1"/>
          <p:nvPr/>
        </p:nvSpPr>
        <p:spPr>
          <a:xfrm>
            <a:off x="8372476" y="5501258"/>
            <a:ext cx="375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Normal Test: B&amp;W 234 pictures</a:t>
            </a:r>
          </a:p>
          <a:p>
            <a:r>
              <a:rPr lang="en-SG" dirty="0"/>
              <a:t>Pneumonia Test: B&amp;W 390 pictures</a:t>
            </a:r>
          </a:p>
        </p:txBody>
      </p:sp>
    </p:spTree>
    <p:extLst>
      <p:ext uri="{BB962C8B-B14F-4D97-AF65-F5344CB8AC3E}">
        <p14:creationId xmlns:p14="http://schemas.microsoft.com/office/powerpoint/2010/main" val="3961671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116D-F195-0FEE-943B-4135DD4F8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286" y="161925"/>
            <a:ext cx="10018713" cy="1194817"/>
          </a:xfrm>
        </p:spPr>
        <p:txBody>
          <a:bodyPr/>
          <a:lstStyle/>
          <a:p>
            <a:r>
              <a:rPr lang="en-SG" b="1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AA795-B476-2AF3-8677-E8BC4B8D47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90174" y="1356742"/>
            <a:ext cx="10394707" cy="5232754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endParaRPr lang="en-US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endParaRPr lang="en-US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58D124-ED4C-4102-39BD-30B62D361978}"/>
              </a:ext>
            </a:extLst>
          </p:cNvPr>
          <p:cNvSpPr txBox="1"/>
          <p:nvPr/>
        </p:nvSpPr>
        <p:spPr>
          <a:xfrm>
            <a:off x="1884361" y="5531541"/>
            <a:ext cx="375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Normal Chest X-Ray (label as 0)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9129AA-223C-3ED8-C896-4A6C931A9939}"/>
              </a:ext>
            </a:extLst>
          </p:cNvPr>
          <p:cNvSpPr txBox="1"/>
          <p:nvPr/>
        </p:nvSpPr>
        <p:spPr>
          <a:xfrm>
            <a:off x="6450490" y="5553759"/>
            <a:ext cx="4227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Pneumonia Chest X-Ray (label as 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A962A2-679D-EE46-C4B5-9B2CD3124C4C}"/>
              </a:ext>
            </a:extLst>
          </p:cNvPr>
          <p:cNvSpPr txBox="1"/>
          <p:nvPr/>
        </p:nvSpPr>
        <p:spPr>
          <a:xfrm>
            <a:off x="1707040" y="6002297"/>
            <a:ext cx="103947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Above plot confirms that for Pneumonia cases, there are white patches in the lung area as compared to Normal case. In order to make a stronger contrast between the 2 types of images, data augmentation (such as tune brightness, horizonal and vertical flip) is recommended</a:t>
            </a:r>
            <a:endParaRPr lang="en-SG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5360A1-DFF5-7A07-06CD-24B3209F49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7" t="46111" r="74294" b="15833"/>
          <a:stretch/>
        </p:blipFill>
        <p:spPr>
          <a:xfrm>
            <a:off x="1514477" y="1333472"/>
            <a:ext cx="4325940" cy="41685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E5FF19-49EE-220C-6CF7-2C53BD633D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94" t="27361" r="73906" b="35912"/>
          <a:stretch/>
        </p:blipFill>
        <p:spPr>
          <a:xfrm>
            <a:off x="6450490" y="1333472"/>
            <a:ext cx="4227034" cy="414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95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116D-F195-0FEE-943B-4135DD4F8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286" y="161926"/>
            <a:ext cx="10018713" cy="1238250"/>
          </a:xfrm>
        </p:spPr>
        <p:txBody>
          <a:bodyPr>
            <a:normAutofit fontScale="90000"/>
          </a:bodyPr>
          <a:lstStyle/>
          <a:p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Feature Engineering</a:t>
            </a:r>
            <a:br>
              <a:rPr lang="en-SG" b="1" dirty="0"/>
            </a:br>
            <a:endParaRPr lang="en-SG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9DEF63-2646-F508-491F-67F47359B97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70575" y="1400176"/>
            <a:ext cx="10394707" cy="24860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0" i="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Data augmentation will increase the diversity of the training set. This is done by </a:t>
            </a:r>
          </a:p>
          <a:p>
            <a:pPr lvl="1"/>
            <a:r>
              <a:rPr lang="en-US" b="0" i="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image rotation, </a:t>
            </a:r>
          </a:p>
          <a:p>
            <a:pPr lvl="1"/>
            <a:r>
              <a:rPr lang="en-US" b="0" i="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tune the brightness of the images,</a:t>
            </a:r>
          </a:p>
          <a:p>
            <a:pPr lvl="1"/>
            <a:r>
              <a:rPr lang="en-US" b="0" i="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flip the images vertically and horizontally.</a:t>
            </a:r>
          </a:p>
          <a:p>
            <a:r>
              <a:rPr lang="en-US" sz="2000" dirty="0">
                <a:solidFill>
                  <a:srgbClr val="44444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Below transformed image for a Normal case is darker and horizonal flipped</a:t>
            </a:r>
            <a:r>
              <a:rPr lang="en-US" dirty="0">
                <a:solidFill>
                  <a:srgbClr val="44444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solidFill>
                <a:srgbClr val="444444"/>
              </a:solidFill>
              <a:latin typeface="Roboto" panose="02000000000000000000" pitchFamily="2" charset="0"/>
            </a:endParaRPr>
          </a:p>
          <a:p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B96251-E693-D32A-E0CA-FDA446CC08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6" t="29334" r="27084" b="13750"/>
          <a:stretch/>
        </p:blipFill>
        <p:spPr>
          <a:xfrm>
            <a:off x="3133618" y="3091350"/>
            <a:ext cx="7656302" cy="36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47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116D-F195-0FEE-943B-4135DD4F8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286" y="161926"/>
            <a:ext cx="10018713" cy="1238250"/>
          </a:xfrm>
        </p:spPr>
        <p:txBody>
          <a:bodyPr>
            <a:normAutofit fontScale="90000"/>
          </a:bodyPr>
          <a:lstStyle/>
          <a:p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Feature Engineering</a:t>
            </a:r>
            <a:br>
              <a:rPr lang="en-SG" b="1" dirty="0"/>
            </a:br>
            <a:endParaRPr lang="en-SG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9DEF63-2646-F508-491F-67F47359B97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03680" y="1400176"/>
            <a:ext cx="10394707" cy="723264"/>
          </a:xfrm>
        </p:spPr>
        <p:txBody>
          <a:bodyPr>
            <a:normAutofit fontScale="92500"/>
          </a:bodyPr>
          <a:lstStyle/>
          <a:p>
            <a:r>
              <a:rPr lang="en-SG" b="0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This is a Pneumonia case. Transformed image brighter, horizontal/vertical flip.</a:t>
            </a:r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  <a:p>
            <a:endParaRPr lang="en-US" dirty="0">
              <a:solidFill>
                <a:srgbClr val="444444"/>
              </a:solidFill>
              <a:latin typeface="Roboto" panose="02000000000000000000" pitchFamily="2" charset="0"/>
            </a:endParaRPr>
          </a:p>
          <a:p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919E5-FE9F-3AF6-9929-62917ED946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9" t="40297" r="27584" b="8296"/>
          <a:stretch/>
        </p:blipFill>
        <p:spPr>
          <a:xfrm>
            <a:off x="1503680" y="1788160"/>
            <a:ext cx="8128000" cy="352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108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116D-F195-0FEE-943B-4135DD4F8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1" y="514350"/>
            <a:ext cx="10018713" cy="1238250"/>
          </a:xfrm>
        </p:spPr>
        <p:txBody>
          <a:bodyPr>
            <a:normAutofit fontScale="90000"/>
          </a:bodyPr>
          <a:lstStyle/>
          <a:p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   Evaluation Metrics</a:t>
            </a:r>
            <a:br>
              <a:rPr lang="en-SG" b="1" dirty="0"/>
            </a:br>
            <a:endParaRPr lang="en-SG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9DEF63-2646-F508-491F-67F47359B97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98917" y="4239261"/>
            <a:ext cx="10394707" cy="723264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SG" sz="8600" dirty="0">
                <a:solidFill>
                  <a:srgbClr val="444444"/>
                </a:solidFill>
                <a:latin typeface="Roboto" panose="02000000000000000000" pitchFamily="2" charset="0"/>
              </a:rPr>
              <a:t>In the selection of the appropriate model, the metrics used will be the accuracy and recall. Objective is to increase accuracy yet with low level of false  negative</a:t>
            </a:r>
          </a:p>
          <a:p>
            <a:pPr marL="0" indent="0">
              <a:buNone/>
            </a:pPr>
            <a:endParaRPr lang="en-SG" sz="8600" dirty="0">
              <a:solidFill>
                <a:srgbClr val="444444"/>
              </a:solidFill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en-SG" sz="8600" dirty="0">
                <a:solidFill>
                  <a:srgbClr val="444444"/>
                </a:solidFill>
                <a:latin typeface="Roboto" panose="02000000000000000000" pitchFamily="2" charset="0"/>
              </a:rPr>
              <a:t>Accuracy = (</a:t>
            </a:r>
            <a:r>
              <a:rPr lang="en-SG" sz="8600" dirty="0" err="1">
                <a:solidFill>
                  <a:srgbClr val="444444"/>
                </a:solidFill>
                <a:latin typeface="Roboto" panose="02000000000000000000" pitchFamily="2" charset="0"/>
              </a:rPr>
              <a:t>tp+tn</a:t>
            </a:r>
            <a:r>
              <a:rPr lang="en-SG" sz="8600" dirty="0">
                <a:solidFill>
                  <a:srgbClr val="444444"/>
                </a:solidFill>
                <a:latin typeface="Roboto" panose="02000000000000000000" pitchFamily="2" charset="0"/>
              </a:rPr>
              <a:t>)/(</a:t>
            </a:r>
            <a:r>
              <a:rPr lang="en-SG" sz="8600" dirty="0" err="1">
                <a:solidFill>
                  <a:srgbClr val="444444"/>
                </a:solidFill>
                <a:latin typeface="Roboto" panose="02000000000000000000" pitchFamily="2" charset="0"/>
              </a:rPr>
              <a:t>tp+fp+tn+fn</a:t>
            </a:r>
            <a:r>
              <a:rPr lang="en-SG" sz="8600" dirty="0">
                <a:solidFill>
                  <a:srgbClr val="444444"/>
                </a:solidFill>
                <a:latin typeface="Roboto" panose="02000000000000000000" pitchFamily="2" charset="0"/>
              </a:rPr>
              <a:t>)</a:t>
            </a:r>
          </a:p>
          <a:p>
            <a:pPr marL="0" indent="0">
              <a:buNone/>
            </a:pPr>
            <a:endParaRPr lang="en-SG" sz="8600" dirty="0">
              <a:solidFill>
                <a:srgbClr val="444444"/>
              </a:solidFill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en-SG" sz="8600" dirty="0">
                <a:solidFill>
                  <a:srgbClr val="444444"/>
                </a:solidFill>
                <a:latin typeface="Roboto" panose="02000000000000000000" pitchFamily="2" charset="0"/>
              </a:rPr>
              <a:t>Recall= </a:t>
            </a:r>
            <a:r>
              <a:rPr lang="en-SG" sz="8600" dirty="0" err="1">
                <a:solidFill>
                  <a:srgbClr val="444444"/>
                </a:solidFill>
                <a:latin typeface="Roboto" panose="02000000000000000000" pitchFamily="2" charset="0"/>
              </a:rPr>
              <a:t>tp</a:t>
            </a:r>
            <a:r>
              <a:rPr lang="en-SG" sz="8600" dirty="0">
                <a:solidFill>
                  <a:srgbClr val="444444"/>
                </a:solidFill>
                <a:latin typeface="Roboto" panose="02000000000000000000" pitchFamily="2" charset="0"/>
              </a:rPr>
              <a:t>/(</a:t>
            </a:r>
            <a:r>
              <a:rPr lang="en-SG" sz="8600" dirty="0" err="1">
                <a:solidFill>
                  <a:srgbClr val="444444"/>
                </a:solidFill>
                <a:latin typeface="Roboto" panose="02000000000000000000" pitchFamily="2" charset="0"/>
              </a:rPr>
              <a:t>tp+fn</a:t>
            </a:r>
            <a:r>
              <a:rPr lang="en-SG" sz="8600" dirty="0">
                <a:solidFill>
                  <a:srgbClr val="444444"/>
                </a:solidFill>
                <a:latin typeface="Roboto" panose="02000000000000000000" pitchFamily="2" charset="0"/>
              </a:rPr>
              <a:t>)</a:t>
            </a:r>
          </a:p>
          <a:p>
            <a:pPr marL="0" indent="0">
              <a:buNone/>
            </a:pPr>
            <a:endParaRPr lang="en-SG" sz="8600" dirty="0">
              <a:solidFill>
                <a:srgbClr val="444444"/>
              </a:solidFill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en-SG" sz="8600" dirty="0">
                <a:solidFill>
                  <a:srgbClr val="444444"/>
                </a:solidFill>
                <a:latin typeface="Roboto" panose="02000000000000000000" pitchFamily="2" charset="0"/>
              </a:rPr>
              <a:t>On top of it, it needs to be supported with a plot of accuracy and loss of training and validation dataset</a:t>
            </a:r>
          </a:p>
          <a:p>
            <a:pPr marL="0" indent="0">
              <a:buNone/>
            </a:pPr>
            <a:r>
              <a:rPr lang="en-SG" sz="8600" dirty="0" err="1">
                <a:solidFill>
                  <a:srgbClr val="444444"/>
                </a:solidFill>
                <a:latin typeface="Roboto" panose="02000000000000000000" pitchFamily="2" charset="0"/>
              </a:rPr>
              <a:t>tp</a:t>
            </a:r>
            <a:r>
              <a:rPr lang="en-SG" sz="8600" dirty="0">
                <a:solidFill>
                  <a:srgbClr val="444444"/>
                </a:solidFill>
                <a:latin typeface="Roboto" panose="02000000000000000000" pitchFamily="2" charset="0"/>
              </a:rPr>
              <a:t> :True Positive</a:t>
            </a:r>
          </a:p>
          <a:p>
            <a:pPr marL="0" indent="0">
              <a:buNone/>
            </a:pPr>
            <a:r>
              <a:rPr lang="en-SG" sz="8600" dirty="0" err="1">
                <a:solidFill>
                  <a:srgbClr val="444444"/>
                </a:solidFill>
                <a:latin typeface="Roboto" panose="02000000000000000000" pitchFamily="2" charset="0"/>
              </a:rPr>
              <a:t>fn</a:t>
            </a:r>
            <a:r>
              <a:rPr lang="en-SG" sz="8600" dirty="0">
                <a:solidFill>
                  <a:srgbClr val="444444"/>
                </a:solidFill>
                <a:latin typeface="Roboto" panose="02000000000000000000" pitchFamily="2" charset="0"/>
              </a:rPr>
              <a:t> : False Negative</a:t>
            </a:r>
          </a:p>
          <a:p>
            <a:pPr marL="0" indent="0">
              <a:buNone/>
            </a:pPr>
            <a:r>
              <a:rPr lang="en-SG" sz="8600" dirty="0" err="1">
                <a:solidFill>
                  <a:srgbClr val="444444"/>
                </a:solidFill>
                <a:latin typeface="Roboto" panose="02000000000000000000" pitchFamily="2" charset="0"/>
              </a:rPr>
              <a:t>tn</a:t>
            </a:r>
            <a:r>
              <a:rPr lang="en-SG" sz="8600" dirty="0">
                <a:solidFill>
                  <a:srgbClr val="444444"/>
                </a:solidFill>
                <a:latin typeface="Roboto" panose="02000000000000000000" pitchFamily="2" charset="0"/>
              </a:rPr>
              <a:t> : True Negative</a:t>
            </a:r>
          </a:p>
          <a:p>
            <a:pPr marL="0" indent="0">
              <a:buNone/>
            </a:pPr>
            <a:r>
              <a:rPr lang="en-SG" sz="8600" dirty="0" err="1">
                <a:solidFill>
                  <a:srgbClr val="444444"/>
                </a:solidFill>
                <a:latin typeface="Roboto" panose="02000000000000000000" pitchFamily="2" charset="0"/>
              </a:rPr>
              <a:t>fn</a:t>
            </a:r>
            <a:r>
              <a:rPr lang="en-SG" sz="8600" dirty="0">
                <a:solidFill>
                  <a:srgbClr val="444444"/>
                </a:solidFill>
                <a:latin typeface="Roboto" panose="02000000000000000000" pitchFamily="2" charset="0"/>
              </a:rPr>
              <a:t> : False Negative</a:t>
            </a:r>
          </a:p>
          <a:p>
            <a:pPr marL="0" indent="0">
              <a:buNone/>
            </a:pPr>
            <a:endParaRPr lang="en-SG" sz="8600" dirty="0">
              <a:solidFill>
                <a:srgbClr val="444444"/>
              </a:solidFill>
              <a:latin typeface="Roboto" panose="02000000000000000000" pitchFamily="2" charset="0"/>
            </a:endParaRPr>
          </a:p>
          <a:p>
            <a:endParaRPr lang="en-SG" dirty="0">
              <a:solidFill>
                <a:srgbClr val="444444"/>
              </a:solidFill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en-SG" dirty="0">
              <a:solidFill>
                <a:srgbClr val="444444"/>
              </a:solidFill>
              <a:latin typeface="Roboto" panose="02000000000000000000" pitchFamily="2" charset="0"/>
            </a:endParaRPr>
          </a:p>
          <a:p>
            <a:endParaRPr lang="en-SG" dirty="0">
              <a:solidFill>
                <a:srgbClr val="444444"/>
              </a:solidFill>
              <a:latin typeface="Roboto" panose="02000000000000000000" pitchFamily="2" charset="0"/>
            </a:endParaRPr>
          </a:p>
          <a:p>
            <a:endParaRPr lang="en-SG" dirty="0">
              <a:solidFill>
                <a:srgbClr val="444444"/>
              </a:solidFill>
              <a:latin typeface="Roboto" panose="02000000000000000000" pitchFamily="2" charset="0"/>
            </a:endParaRPr>
          </a:p>
          <a:p>
            <a:endParaRPr lang="en-US" dirty="0">
              <a:solidFill>
                <a:srgbClr val="444444"/>
              </a:solidFill>
              <a:latin typeface="Roboto" panose="02000000000000000000" pitchFamily="2" charset="0"/>
            </a:endParaRP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341162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2182</TotalTime>
  <Words>1558</Words>
  <Application>Microsoft Office PowerPoint</Application>
  <PresentationFormat>Widescreen</PresentationFormat>
  <Paragraphs>377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Baguet Script</vt:lpstr>
      <vt:lpstr>Corbel</vt:lpstr>
      <vt:lpstr>Roboto</vt:lpstr>
      <vt:lpstr>Parallax</vt:lpstr>
      <vt:lpstr>Pneumonia detection in chest X-ray images using deep learning models </vt:lpstr>
      <vt:lpstr>Agenda</vt:lpstr>
      <vt:lpstr>Background</vt:lpstr>
      <vt:lpstr>Background</vt:lpstr>
      <vt:lpstr>Exploratory Data Analysis</vt:lpstr>
      <vt:lpstr>Exploratory Data Analysis</vt:lpstr>
      <vt:lpstr>Feature Engineering </vt:lpstr>
      <vt:lpstr>Feature Engineering </vt:lpstr>
      <vt:lpstr>   Evaluation Metrics </vt:lpstr>
      <vt:lpstr>   CNN Model </vt:lpstr>
      <vt:lpstr>Modelling Base Model- CNN architecture</vt:lpstr>
      <vt:lpstr>Modelling </vt:lpstr>
      <vt:lpstr>Modelling Model 1- CNN architecture</vt:lpstr>
      <vt:lpstr>Modelling Model 2- CNN architecture</vt:lpstr>
      <vt:lpstr>Modelling </vt:lpstr>
      <vt:lpstr>Modelling VGG-19 architecture</vt:lpstr>
      <vt:lpstr>Modelling </vt:lpstr>
      <vt:lpstr>Modelling Model 5- VGG-19 architecture</vt:lpstr>
      <vt:lpstr>Modelling Model 6- VGG-19 architecture</vt:lpstr>
      <vt:lpstr>Modelling </vt:lpstr>
      <vt:lpstr>Error Analysis- Model 6 </vt:lpstr>
      <vt:lpstr>Summary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Pneumonia detection in chest X-ray images using  deep learning models</dc:title>
  <dc:creator>Yiang Yuet Meng</dc:creator>
  <cp:lastModifiedBy>Yiang Yuet Meng</cp:lastModifiedBy>
  <cp:revision>20</cp:revision>
  <dcterms:created xsi:type="dcterms:W3CDTF">2022-05-09T01:48:37Z</dcterms:created>
  <dcterms:modified xsi:type="dcterms:W3CDTF">2022-05-12T07:13:43Z</dcterms:modified>
</cp:coreProperties>
</file>